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5004" r:id="rId1"/>
    <p:sldMasterId id="2147485019" r:id="rId2"/>
  </p:sldMasterIdLst>
  <p:notesMasterIdLst>
    <p:notesMasterId r:id="rId39"/>
  </p:notesMasterIdLst>
  <p:sldIdLst>
    <p:sldId id="294" r:id="rId3"/>
    <p:sldId id="436" r:id="rId4"/>
    <p:sldId id="437" r:id="rId5"/>
    <p:sldId id="438" r:id="rId6"/>
    <p:sldId id="439" r:id="rId7"/>
    <p:sldId id="441" r:id="rId8"/>
    <p:sldId id="442" r:id="rId9"/>
    <p:sldId id="440" r:id="rId10"/>
    <p:sldId id="258" r:id="rId11"/>
    <p:sldId id="444" r:id="rId12"/>
    <p:sldId id="445" r:id="rId13"/>
    <p:sldId id="446" r:id="rId14"/>
    <p:sldId id="447" r:id="rId15"/>
    <p:sldId id="448" r:id="rId16"/>
    <p:sldId id="449" r:id="rId17"/>
    <p:sldId id="451" r:id="rId18"/>
    <p:sldId id="452" r:id="rId19"/>
    <p:sldId id="453" r:id="rId20"/>
    <p:sldId id="450" r:id="rId21"/>
    <p:sldId id="454" r:id="rId22"/>
    <p:sldId id="455" r:id="rId23"/>
    <p:sldId id="456" r:id="rId24"/>
    <p:sldId id="457" r:id="rId25"/>
    <p:sldId id="458" r:id="rId26"/>
    <p:sldId id="459" r:id="rId27"/>
    <p:sldId id="460" r:id="rId28"/>
    <p:sldId id="463" r:id="rId29"/>
    <p:sldId id="461" r:id="rId30"/>
    <p:sldId id="443" r:id="rId31"/>
    <p:sldId id="462" r:id="rId32"/>
    <p:sldId id="430" r:id="rId33"/>
    <p:sldId id="434" r:id="rId34"/>
    <p:sldId id="435" r:id="rId35"/>
    <p:sldId id="433" r:id="rId36"/>
    <p:sldId id="426" r:id="rId37"/>
    <p:sldId id="295" r:id="rId38"/>
  </p:sldIdLst>
  <p:sldSz cx="9144000" cy="5143500" type="screen16x9"/>
  <p:notesSz cx="6858000" cy="9144000"/>
  <p:embeddedFontLst>
    <p:embeddedFont>
      <p:font typeface="휴먼둥근헤드라인" panose="02030504000101010101" pitchFamily="18" charset="-127"/>
      <p:regular r:id="rId40"/>
    </p:embeddedFont>
    <p:embeddedFont>
      <p:font typeface="Calibri" panose="020F0502020204030204" pitchFamily="34" charset="0"/>
      <p:regular r:id="rId41"/>
      <p:bold r:id="rId42"/>
      <p:italic r:id="rId43"/>
      <p:boldItalic r:id="rId44"/>
    </p:embeddedFont>
    <p:embeddedFont>
      <p:font typeface="MS PGothic" panose="020B0600070205080204" pitchFamily="34" charset="-128"/>
      <p:regular r:id="rId45"/>
    </p:embeddedFont>
    <p:embeddedFont>
      <p:font typeface="HY견고딕" panose="02030600000101010101" pitchFamily="18" charset="-127"/>
      <p:regular r:id="rId46"/>
    </p:embeddedFont>
    <p:embeddedFont>
      <p:font typeface="Arial Narrow" panose="020B0606020202030204" pitchFamily="34" charset="0"/>
      <p:regular r:id="rId47"/>
      <p:bold r:id="rId48"/>
      <p:italic r:id="rId49"/>
      <p:boldItalic r:id="rId50"/>
    </p:embeddedFont>
    <p:embeddedFont>
      <p:font typeface="Monotype Sorts" panose="05010101010101010101" pitchFamily="2" charset="2"/>
      <p:regular r:id="rId51"/>
    </p:embeddedFont>
    <p:embeddedFont>
      <p:font typeface="Arial Black" panose="020B0A04020102020204" pitchFamily="34" charset="0"/>
      <p:bold r:id="rId52"/>
    </p:embeddedFont>
    <p:embeddedFont>
      <p:font typeface="맑은 고딕" panose="020B0503020000020004" pitchFamily="50" charset="-127"/>
      <p:regular r:id="rId53"/>
      <p:bold r:id="rId54"/>
    </p:embeddedFont>
  </p:embeddedFontLst>
  <p:custDataLst>
    <p:tags r:id="rId55"/>
  </p:custDataLst>
  <p:defaultTextStyle>
    <a:defPPr>
      <a:defRPr lang="en-US"/>
    </a:defPPr>
    <a:lvl1pPr marL="0" algn="l" defTabSz="914400" rtl="0" eaLnBrk="1" latinLnBrk="0" hangingPunct="1">
      <a:buNone/>
      <a:defRPr kumimoji="0" lang="en-US" sz="1800" b="0" i="0" u="none" kern="1200" baseline="0">
        <a:solidFill>
          <a:schemeClr val="tx2"/>
        </a:solidFill>
        <a:latin typeface="Arial" panose="020B0604020202020204" pitchFamily="34" charset="0"/>
        <a:ea typeface="+mn-ea"/>
        <a:cs typeface="+mn-cs"/>
      </a:defRPr>
    </a:lvl1pPr>
    <a:lvl2pPr marL="457200" algn="l" defTabSz="914400" rtl="0" eaLnBrk="1" latinLnBrk="0" hangingPunct="1">
      <a:buNone/>
      <a:defRPr kumimoji="0" lang="en-US" sz="1600" b="0" i="0" u="none" kern="1200" baseline="0">
        <a:solidFill>
          <a:schemeClr val="tx2"/>
        </a:solidFill>
        <a:latin typeface="Arial" panose="020B0604020202020204" pitchFamily="34" charset="0"/>
        <a:ea typeface="+mn-ea"/>
        <a:cs typeface="+mn-cs"/>
      </a:defRPr>
    </a:lvl2pPr>
    <a:lvl3pPr marL="914400" algn="l" defTabSz="914400" rtl="0" eaLnBrk="1" latinLnBrk="0" hangingPunct="1">
      <a:buNone/>
      <a:defRPr kumimoji="0" lang="en-US" sz="1400" b="0" i="0" u="none" kern="1200" baseline="0">
        <a:solidFill>
          <a:schemeClr val="tx2"/>
        </a:solidFill>
        <a:latin typeface="Arial" panose="020B0604020202020204" pitchFamily="34" charset="0"/>
        <a:ea typeface="+mn-ea"/>
        <a:cs typeface="+mn-cs"/>
      </a:defRPr>
    </a:lvl3pPr>
    <a:lvl4pPr marL="1371600" algn="l" defTabSz="914400" rtl="0" eaLnBrk="1" latinLnBrk="0" hangingPunct="1">
      <a:buNone/>
      <a:defRPr kumimoji="0" lang="en-US" sz="1200" b="0" i="0" u="none" kern="1200" baseline="0">
        <a:solidFill>
          <a:schemeClr val="tx2"/>
        </a:solidFill>
        <a:latin typeface="Arial" panose="020B0604020202020204" pitchFamily="34" charset="0"/>
        <a:ea typeface="+mn-ea"/>
        <a:cs typeface="+mn-cs"/>
      </a:defRPr>
    </a:lvl4pPr>
    <a:lvl5pPr marL="1828800" algn="l" defTabSz="914400" rtl="0" eaLnBrk="1" latinLnBrk="0" hangingPunct="1">
      <a:buNone/>
      <a:defRPr kumimoji="0" lang="en-US" sz="1000" b="0" i="0" u="none" kern="1200" baseline="0">
        <a:solidFill>
          <a:schemeClr val="tx2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2" userDrawn="1">
          <p15:clr>
            <a:srgbClr val="A4A3A4"/>
          </p15:clr>
        </p15:guide>
        <p15:guide id="2" pos="5232" userDrawn="1">
          <p15:clr>
            <a:srgbClr val="A4A3A4"/>
          </p15:clr>
        </p15:guide>
        <p15:guide id="3" pos="528" userDrawn="1">
          <p15:clr>
            <a:srgbClr val="A4A3A4"/>
          </p15:clr>
        </p15:guide>
        <p15:guide id="4" orient="horz" pos="1236" userDrawn="1">
          <p15:clr>
            <a:srgbClr val="A4A3A4"/>
          </p15:clr>
        </p15:guide>
        <p15:guide id="5" orient="horz" pos="56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E74"/>
    <a:srgbClr val="080000"/>
    <a:srgbClr val="070000"/>
    <a:srgbClr val="060000"/>
    <a:srgbClr val="050000"/>
    <a:srgbClr val="040000"/>
    <a:srgbClr val="030000"/>
    <a:srgbClr val="020000"/>
    <a:srgbClr val="010000"/>
    <a:srgbClr val="42C8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37" autoAdjust="0"/>
    <p:restoredTop sz="95471" autoAdjust="0"/>
  </p:normalViewPr>
  <p:slideViewPr>
    <p:cSldViewPr>
      <p:cViewPr varScale="1">
        <p:scale>
          <a:sx n="100" d="100"/>
          <a:sy n="100" d="100"/>
        </p:scale>
        <p:origin x="72" y="322"/>
      </p:cViewPr>
      <p:guideLst>
        <p:guide orient="horz" pos="132"/>
        <p:guide pos="5232"/>
        <p:guide pos="528"/>
        <p:guide orient="horz" pos="1236"/>
        <p:guide orient="horz" pos="56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70" d="100"/>
          <a:sy n="70" d="100"/>
        </p:scale>
        <p:origin x="2388" y="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50" Type="http://schemas.openxmlformats.org/officeDocument/2006/relationships/font" Target="fonts/font11.fntdata"/><Relationship Id="rId55" Type="http://schemas.openxmlformats.org/officeDocument/2006/relationships/tags" Target="tags/tag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font" Target="fonts/font7.fntdata"/><Relationship Id="rId59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font" Target="fonts/font2.fntdata"/><Relationship Id="rId54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3" Type="http://schemas.openxmlformats.org/officeDocument/2006/relationships/font" Target="fonts/font14.fntdata"/><Relationship Id="rId58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10.fntdata"/><Relationship Id="rId57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font" Target="fonts/font5.fntdata"/><Relationship Id="rId52" Type="http://schemas.openxmlformats.org/officeDocument/2006/relationships/font" Target="fonts/font13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font" Target="fonts/font4.fntdata"/><Relationship Id="rId48" Type="http://schemas.openxmlformats.org/officeDocument/2006/relationships/font" Target="fonts/font9.fntdata"/><Relationship Id="rId56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font" Target="fonts/font12.fntdata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2057400" y="360803"/>
            <a:ext cx="3113088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257800" y="360803"/>
            <a:ext cx="1128713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7F436CEE-8990-461D-A487-5971423CE287}" type="datetimeFigureOut">
              <a:rPr lang="en-US" smtClean="0"/>
              <a:pPr/>
              <a:t>3/4/2015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81013" y="914400"/>
            <a:ext cx="5905499" cy="33226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481013" y="4333672"/>
            <a:ext cx="5905499" cy="3970406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408356" y="8578913"/>
            <a:ext cx="3020643" cy="153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400">
                <a:latin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575050" y="8304078"/>
            <a:ext cx="281146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5AA66F8B-93D6-4E19-8585-4231C8BAB29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7932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EF19E7-86D7-4512-88AA-151AA5B6A2B1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02929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81013" y="914400"/>
            <a:ext cx="5905500" cy="33226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100" baseline="0" dirty="0" smtClean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EF19E7-86D7-4512-88AA-151AA5B6A2B1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68008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81013" y="914400"/>
            <a:ext cx="5905500" cy="33226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100" baseline="0" dirty="0" smtClean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EF19E7-86D7-4512-88AA-151AA5B6A2B1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53100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81013" y="914400"/>
            <a:ext cx="5905500" cy="33226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100" baseline="0" dirty="0" smtClean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EF19E7-86D7-4512-88AA-151AA5B6A2B1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7283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81013" y="914400"/>
            <a:ext cx="5905500" cy="33226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100" baseline="0" dirty="0" smtClean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EF19E7-86D7-4512-88AA-151AA5B6A2B1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31938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81013" y="914400"/>
            <a:ext cx="5905500" cy="33226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100" baseline="0" dirty="0" smtClean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EF19E7-86D7-4512-88AA-151AA5B6A2B1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74070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81013" y="914400"/>
            <a:ext cx="5905500" cy="33226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100" baseline="0" dirty="0" smtClean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EF19E7-86D7-4512-88AA-151AA5B6A2B1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69103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81013" y="914400"/>
            <a:ext cx="5905500" cy="33226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100" baseline="0" dirty="0" smtClean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EF19E7-86D7-4512-88AA-151AA5B6A2B1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24713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81013" y="914400"/>
            <a:ext cx="5905500" cy="33226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100" baseline="0" dirty="0" smtClean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EF19E7-86D7-4512-88AA-151AA5B6A2B1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67904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81013" y="914400"/>
            <a:ext cx="5905500" cy="33226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100" baseline="0" dirty="0" smtClean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EF19E7-86D7-4512-88AA-151AA5B6A2B1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51810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81013" y="914400"/>
            <a:ext cx="5905500" cy="33226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66F8B-93D6-4E19-8585-4231C8BAB290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6393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81013" y="914400"/>
            <a:ext cx="5905500" cy="3322638"/>
          </a:xfrm>
          <a:ln/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B4151660-9308-464F-A8F8-CFDA0A1AC5F1}" type="slidenum">
              <a:rPr lang="en-US" sz="1200" smtClean="0"/>
              <a:pPr/>
              <a:t>2</a:t>
            </a:fld>
            <a:endParaRPr lang="en-US" sz="1200" smtClean="0"/>
          </a:p>
        </p:txBody>
      </p:sp>
    </p:spTree>
    <p:extLst>
      <p:ext uri="{BB962C8B-B14F-4D97-AF65-F5344CB8AC3E}">
        <p14:creationId xmlns:p14="http://schemas.microsoft.com/office/powerpoint/2010/main" val="34449286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81013" y="914400"/>
            <a:ext cx="5905500" cy="3322638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66F8B-93D6-4E19-8585-4231C8BAB290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9272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81013" y="914400"/>
            <a:ext cx="5905500" cy="3322638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66F8B-93D6-4E19-8585-4231C8BAB290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0081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81013" y="914400"/>
            <a:ext cx="5905500" cy="3322638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66F8B-93D6-4E19-8585-4231C8BAB290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1674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81013" y="914400"/>
            <a:ext cx="5905500" cy="3322638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66F8B-93D6-4E19-8585-4231C8BAB290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4952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81013" y="914400"/>
            <a:ext cx="5905500" cy="3322638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66F8B-93D6-4E19-8585-4231C8BAB290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7336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81013" y="914400"/>
            <a:ext cx="5905500" cy="3322638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66F8B-93D6-4E19-8585-4231C8BAB290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6508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81013" y="914400"/>
            <a:ext cx="5905500" cy="33226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100" baseline="0" dirty="0" smtClean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EF19E7-86D7-4512-88AA-151AA5B6A2B1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38333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as.com/" TargetMode="External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39725" y="2215007"/>
            <a:ext cx="7116763" cy="430887"/>
          </a:xfrm>
        </p:spPr>
        <p:txBody>
          <a:bodyPr anchor="b"/>
          <a:lstStyle>
            <a:lvl1pPr>
              <a:defRPr sz="220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body" sz="quarter" idx="13" hasCustomPrompt="1"/>
          </p:nvPr>
        </p:nvSpPr>
        <p:spPr>
          <a:xfrm>
            <a:off x="339725" y="2580844"/>
            <a:ext cx="7116763" cy="276999"/>
          </a:xfrm>
        </p:spPr>
        <p:txBody>
          <a:bodyPr wrap="square" anchor="t">
            <a:spAutoFit/>
          </a:bodyPr>
          <a:lstStyle>
            <a:lvl1pPr marL="0" indent="0" algn="r">
              <a:lnSpc>
                <a:spcPct val="100000"/>
              </a:lnSpc>
              <a:buFont typeface="Arial" pitchFamily="34" charset="0"/>
              <a:buNone/>
              <a:defRPr sz="12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Click to edit subtitle</a:t>
            </a:r>
            <a:endParaRPr lang="en-US" dirty="0"/>
          </a:p>
        </p:txBody>
      </p:sp>
      <p:sp>
        <p:nvSpPr>
          <p:cNvPr id="10" name="TextBox 3"/>
          <p:cNvSpPr txBox="1"/>
          <p:nvPr/>
        </p:nvSpPr>
        <p:spPr>
          <a:xfrm>
            <a:off x="0" y="4928056"/>
            <a:ext cx="1931989" cy="215444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 eaLnBrk="0" hangingPunct="0">
              <a:defRPr/>
            </a:pPr>
            <a:r>
              <a:rPr lang="en-US" sz="400" b="0" kern="300" spc="50" dirty="0">
                <a:solidFill>
                  <a:schemeClr val="accent1"/>
                </a:solidFill>
                <a:latin typeface="Arial"/>
                <a:ea typeface="ＭＳ Ｐゴシック" pitchFamily="34" charset="-128"/>
                <a:cs typeface="Arial"/>
              </a:rPr>
              <a:t/>
            </a:r>
            <a:br>
              <a:rPr lang="en-US" sz="400" b="0" kern="300" spc="50" dirty="0">
                <a:solidFill>
                  <a:schemeClr val="accent1"/>
                </a:solidFill>
                <a:latin typeface="Arial"/>
                <a:ea typeface="ＭＳ Ｐゴシック" pitchFamily="34" charset="-128"/>
                <a:cs typeface="Arial"/>
              </a:rPr>
            </a:br>
            <a:r>
              <a:rPr lang="en-US" sz="400" b="0" kern="300" spc="50" dirty="0">
                <a:solidFill>
                  <a:schemeClr val="accent1"/>
                </a:solidFill>
                <a:latin typeface="Arial"/>
                <a:ea typeface="ＭＳ Ｐゴシック" pitchFamily="34" charset="-128"/>
                <a:cs typeface="Arial"/>
              </a:rPr>
              <a:t>Copyright © 2012, </a:t>
            </a:r>
            <a:r>
              <a:rPr lang="en-US" sz="400" b="0" kern="300" spc="50" dirty="0" smtClean="0">
                <a:solidFill>
                  <a:schemeClr val="accent1"/>
                </a:solidFill>
                <a:latin typeface="Arial"/>
                <a:ea typeface="ＭＳ Ｐゴシック" pitchFamily="34" charset="-128"/>
                <a:cs typeface="Arial"/>
              </a:rPr>
              <a:t>SAS </a:t>
            </a:r>
            <a:r>
              <a:rPr lang="en-US" sz="400" b="0" kern="300" spc="50" dirty="0">
                <a:solidFill>
                  <a:schemeClr val="accent1"/>
                </a:solidFill>
                <a:latin typeface="Arial"/>
                <a:ea typeface="ＭＳ Ｐゴシック" pitchFamily="34" charset="-128"/>
                <a:cs typeface="Arial"/>
              </a:rPr>
              <a:t>Institute Inc. All rights reserved.</a:t>
            </a:r>
          </a:p>
        </p:txBody>
      </p:sp>
      <p:cxnSp>
        <p:nvCxnSpPr>
          <p:cNvPr id="7" name="Straight Connector 4"/>
          <p:cNvCxnSpPr/>
          <p:nvPr/>
        </p:nvCxnSpPr>
        <p:spPr bwMode="auto">
          <a:xfrm>
            <a:off x="7670800" y="0"/>
            <a:ext cx="0" cy="5143500"/>
          </a:xfrm>
          <a:prstGeom prst="line">
            <a:avLst/>
          </a:prstGeom>
          <a:solidFill>
            <a:schemeClr val="accent1"/>
          </a:solidFill>
          <a:ln w="12700" cap="flat" cmpd="sng" algn="ctr"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2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3838" y="2378682"/>
            <a:ext cx="725467" cy="386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01547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74649" y="309306"/>
            <a:ext cx="8315487" cy="338554"/>
          </a:xfrm>
        </p:spPr>
        <p:txBody>
          <a:bodyPr/>
          <a:lstStyle>
            <a:lvl1pPr algn="l">
              <a:defRPr sz="1600"/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6" name="TextBox 2"/>
          <p:cNvSpPr txBox="1"/>
          <p:nvPr/>
        </p:nvSpPr>
        <p:spPr>
          <a:xfrm>
            <a:off x="0" y="4928056"/>
            <a:ext cx="1931989" cy="215444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 defTabSz="274320" eaLnBrk="0" hangingPunct="0">
              <a:defRPr/>
            </a:pPr>
            <a:r>
              <a:rPr lang="en-US" sz="400" b="0" kern="300" spc="50" baseline="0" dirty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ＭＳ Ｐゴシック" pitchFamily="34" charset="-128"/>
                <a:cs typeface="Arial"/>
              </a:rPr>
              <a:t/>
            </a:r>
            <a:br>
              <a:rPr lang="en-US" sz="400" b="0" kern="300" spc="50" baseline="0" dirty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ＭＳ Ｐゴシック" pitchFamily="34" charset="-128"/>
                <a:cs typeface="Arial"/>
              </a:rPr>
            </a:br>
            <a:r>
              <a:rPr lang="en-US" sz="400" b="0" kern="300" spc="50" baseline="0" dirty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ＭＳ Ｐゴシック" pitchFamily="34" charset="-128"/>
                <a:cs typeface="Arial"/>
              </a:rPr>
              <a:t>Copyright © 2012, </a:t>
            </a:r>
            <a:r>
              <a:rPr lang="en-US" sz="400" b="0" kern="300" spc="50" baseline="0" dirty="0" smtClean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ＭＳ Ｐゴシック" pitchFamily="34" charset="-128"/>
                <a:cs typeface="Arial"/>
              </a:rPr>
              <a:t>SAS </a:t>
            </a:r>
            <a:r>
              <a:rPr lang="en-US" sz="400" b="0" kern="300" spc="50" baseline="0" dirty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ＭＳ Ｐゴシック" pitchFamily="34" charset="-128"/>
                <a:cs typeface="Arial"/>
              </a:rPr>
              <a:t>Institute Inc. All rights reserved.</a:t>
            </a:r>
          </a:p>
        </p:txBody>
      </p:sp>
      <p:pic>
        <p:nvPicPr>
          <p:cNvPr id="9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0441" y="4670708"/>
            <a:ext cx="1018358" cy="236924"/>
          </a:xfrm>
          <a:prstGeom prst="rect">
            <a:avLst/>
          </a:prstGeom>
        </p:spPr>
      </p:pic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0480" y="5032439"/>
            <a:ext cx="98425" cy="87312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">
                <a:solidFill>
                  <a:srgbClr val="FFFFFF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BB32CF86-74D5-4131-BD5B-0B0C381A05A6}" type="slidenum">
              <a:rPr lang="en-US" smtClean="0"/>
              <a:t>‹#›</a:t>
            </a:fld>
            <a:endParaRPr lang="en-US"/>
          </a:p>
        </p:txBody>
      </p:sp>
      <p:sp>
        <p:nvSpPr>
          <p:cNvPr id="7" name="Slide Number 4"/>
          <p:cNvSpPr>
            <a:spLocks noChangeArrowheads="1"/>
          </p:cNvSpPr>
          <p:nvPr/>
        </p:nvSpPr>
        <p:spPr bwMode="auto">
          <a:xfrm>
            <a:off x="30480" y="4738751"/>
            <a:ext cx="5334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 anchor="ctr"/>
          <a:lstStyle/>
          <a:p>
            <a:pPr defTabSz="365125" eaLnBrk="0" hangingPunct="0"/>
            <a:fld id="{6F69A6DD-E441-4735-BDEE-831923901EE3}" type="slidenum">
              <a:rPr lang="en-US" sz="1400" b="1">
                <a:solidFill>
                  <a:srgbClr val="2C3134"/>
                </a:solidFill>
                <a:latin typeface="Arial" pitchFamily="34" charset="0"/>
              </a:rPr>
              <a:pPr defTabSz="365125" eaLnBrk="0" hangingPunct="0"/>
              <a:t>‹#›</a:t>
            </a:fld>
            <a:endParaRPr lang="en-US" sz="1400">
              <a:solidFill>
                <a:srgbClr val="2C313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913872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AS Closing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460443" y="2392948"/>
            <a:ext cx="5494270" cy="338554"/>
          </a:xfrm>
        </p:spPr>
        <p:txBody>
          <a:bodyPr>
            <a:spAutoFit/>
          </a:bodyPr>
          <a:lstStyle>
            <a:lvl1pPr algn="ctr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closing comments</a:t>
            </a:r>
            <a:endParaRPr lang="en-US" dirty="0"/>
          </a:p>
        </p:txBody>
      </p:sp>
      <p:sp>
        <p:nvSpPr>
          <p:cNvPr id="6" name="TextBox 2"/>
          <p:cNvSpPr txBox="1"/>
          <p:nvPr/>
        </p:nvSpPr>
        <p:spPr>
          <a:xfrm>
            <a:off x="0" y="4928056"/>
            <a:ext cx="1931989" cy="215444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 eaLnBrk="0" hangingPunct="0">
              <a:defRPr/>
            </a:pPr>
            <a:r>
              <a:rPr lang="en-US" sz="400" b="0" kern="300" spc="50" dirty="0">
                <a:solidFill>
                  <a:schemeClr val="accent1"/>
                </a:solidFill>
                <a:latin typeface="Arial"/>
                <a:ea typeface="ＭＳ Ｐゴシック" pitchFamily="34" charset="-128"/>
                <a:cs typeface="Arial"/>
              </a:rPr>
              <a:t/>
            </a:r>
            <a:br>
              <a:rPr lang="en-US" sz="400" b="0" kern="300" spc="50" dirty="0">
                <a:solidFill>
                  <a:schemeClr val="accent1"/>
                </a:solidFill>
                <a:latin typeface="Arial"/>
                <a:ea typeface="ＭＳ Ｐゴシック" pitchFamily="34" charset="-128"/>
                <a:cs typeface="Arial"/>
              </a:rPr>
            </a:br>
            <a:r>
              <a:rPr lang="en-US" sz="400" b="0" kern="300" spc="50" dirty="0">
                <a:solidFill>
                  <a:schemeClr val="accent1"/>
                </a:solidFill>
                <a:latin typeface="Arial"/>
                <a:ea typeface="ＭＳ Ｐゴシック" pitchFamily="34" charset="-128"/>
                <a:cs typeface="Arial"/>
              </a:rPr>
              <a:t>Copyright © 2012, </a:t>
            </a:r>
            <a:r>
              <a:rPr lang="en-US" sz="400" b="0" kern="300" spc="50" dirty="0" smtClean="0">
                <a:solidFill>
                  <a:schemeClr val="accent1"/>
                </a:solidFill>
                <a:latin typeface="Arial"/>
                <a:ea typeface="ＭＳ Ｐゴシック" pitchFamily="34" charset="-128"/>
                <a:cs typeface="Arial"/>
              </a:rPr>
              <a:t>SAS </a:t>
            </a:r>
            <a:r>
              <a:rPr lang="en-US" sz="400" b="0" kern="300" spc="50" dirty="0">
                <a:solidFill>
                  <a:schemeClr val="accent1"/>
                </a:solidFill>
                <a:latin typeface="Arial"/>
                <a:ea typeface="ＭＳ Ｐゴシック" pitchFamily="34" charset="-128"/>
                <a:cs typeface="Arial"/>
              </a:rPr>
              <a:t>Institute Inc. All rights reserved.</a:t>
            </a:r>
          </a:p>
        </p:txBody>
      </p:sp>
      <p:grpSp>
        <p:nvGrpSpPr>
          <p:cNvPr id="7" name="Group 5"/>
          <p:cNvGrpSpPr/>
          <p:nvPr/>
        </p:nvGrpSpPr>
        <p:grpSpPr>
          <a:xfrm>
            <a:off x="7753017" y="4865002"/>
            <a:ext cx="1336916" cy="278498"/>
            <a:chOff x="7807084" y="4865002"/>
            <a:chExt cx="1336916" cy="278498"/>
          </a:xfrm>
        </p:grpSpPr>
        <p:sp>
          <p:nvSpPr>
            <p:cNvPr id="3" name="TextBox 3"/>
            <p:cNvSpPr txBox="1"/>
            <p:nvPr/>
          </p:nvSpPr>
          <p:spPr>
            <a:xfrm>
              <a:off x="7807084" y="4866501"/>
              <a:ext cx="1336916" cy="276999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r" defTabSz="274320"/>
              <a:r>
                <a:rPr lang="en-US" sz="1200" baseline="0" dirty="0" smtClean="0">
                  <a:solidFill>
                    <a:schemeClr val="accent1"/>
                  </a:solidFill>
                </a:rPr>
                <a:t>www.sas.com</a:t>
              </a:r>
            </a:p>
          </p:txBody>
        </p:sp>
        <p:sp>
          <p:nvSpPr>
            <p:cNvPr id="5" name="Rectangle 4">
              <a:hlinkClick r:id="rId3"/>
            </p:cNvPr>
            <p:cNvSpPr/>
            <p:nvPr userDrawn="1"/>
          </p:nvSpPr>
          <p:spPr>
            <a:xfrm>
              <a:off x="7876452" y="4865002"/>
              <a:ext cx="1267548" cy="278498"/>
            </a:xfrm>
            <a:prstGeom prst="rect">
              <a:avLst/>
            </a:prstGeom>
            <a:solidFill>
              <a:srgbClr val="003E74">
                <a:alpha val="117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4" name="Picture 6" descr="SAS_LOGO_horz288_L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2777" y="2333634"/>
            <a:ext cx="2024623" cy="466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90700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1"/>
          <p:cNvSpPr txBox="1"/>
          <p:nvPr/>
        </p:nvSpPr>
        <p:spPr>
          <a:xfrm>
            <a:off x="2917284" y="1945650"/>
            <a:ext cx="3309432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baseline="0" dirty="0" smtClean="0">
                <a:solidFill>
                  <a:schemeClr val="tx2"/>
                </a:solidFill>
              </a:rPr>
              <a:t>This slide is for video use only.</a:t>
            </a:r>
            <a:endParaRPr lang="en-US" baseline="0" dirty="0">
              <a:solidFill>
                <a:schemeClr val="tx2"/>
              </a:solidFill>
            </a:endParaRPr>
          </a:p>
        </p:txBody>
      </p:sp>
      <p:sp>
        <p:nvSpPr>
          <p:cNvPr id="8" name="Media Placeholder 2"/>
          <p:cNvSpPr>
            <a:spLocks noGrp="1" noChangeAspect="1"/>
          </p:cNvSpPr>
          <p:nvPr>
            <p:ph type="media" sz="quarter" idx="10"/>
          </p:nvPr>
        </p:nvSpPr>
        <p:spPr>
          <a:xfrm>
            <a:off x="1371600" y="771525"/>
            <a:ext cx="6400800" cy="3600450"/>
          </a:xfrm>
          <a:ln>
            <a:solidFill>
              <a:schemeClr val="tx2"/>
            </a:solidFill>
          </a:ln>
        </p:spPr>
        <p:txBody>
          <a:bodyPr>
            <a:noAutofit/>
          </a:bodyPr>
          <a:lstStyle>
            <a:lvl1pPr>
              <a:buNone/>
              <a:defRPr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 smtClean="0"/>
              <a:t>Click icon to add media</a:t>
            </a:r>
            <a:endParaRPr lang="en-US" dirty="0"/>
          </a:p>
        </p:txBody>
      </p:sp>
      <p:sp>
        <p:nvSpPr>
          <p:cNvPr id="3" name="TextBox 3"/>
          <p:cNvSpPr txBox="1"/>
          <p:nvPr/>
        </p:nvSpPr>
        <p:spPr>
          <a:xfrm>
            <a:off x="0" y="4928056"/>
            <a:ext cx="1931989" cy="215444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 defTabSz="274320" eaLnBrk="0" hangingPunct="0">
              <a:defRPr/>
            </a:pPr>
            <a:r>
              <a:rPr lang="en-US" sz="400" b="0" kern="300" spc="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ＭＳ Ｐゴシック" pitchFamily="34" charset="-128"/>
                <a:cs typeface="Arial"/>
              </a:rPr>
              <a:t/>
            </a:r>
            <a:br>
              <a:rPr lang="en-US" sz="400" b="0" kern="300" spc="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ＭＳ Ｐゴシック" pitchFamily="34" charset="-128"/>
                <a:cs typeface="Arial"/>
              </a:rPr>
            </a:br>
            <a:r>
              <a:rPr lang="en-US" sz="400" b="0" kern="300" spc="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ＭＳ Ｐゴシック" pitchFamily="34" charset="-128"/>
                <a:cs typeface="Arial"/>
              </a:rPr>
              <a:t>Copyright © 2012, </a:t>
            </a:r>
            <a:r>
              <a:rPr lang="en-US" sz="400" b="0" kern="300" spc="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ＭＳ Ｐゴシック" pitchFamily="34" charset="-128"/>
                <a:cs typeface="Arial"/>
              </a:rPr>
              <a:t>SAS </a:t>
            </a:r>
            <a:r>
              <a:rPr lang="en-US" sz="400" b="0" kern="300" spc="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ＭＳ Ｐゴシック" pitchFamily="34" charset="-128"/>
                <a:cs typeface="Arial"/>
              </a:rPr>
              <a:t>Institute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90623157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30480" y="5032439"/>
            <a:ext cx="98425" cy="87312"/>
          </a:xfrm>
          <a:prstGeom prst="rect">
            <a:avLst/>
          </a:prstGeom>
        </p:spPr>
        <p:txBody>
          <a:bodyPr/>
          <a:lstStyle/>
          <a:p>
            <a:fld id="{BB32CF86-74D5-4131-BD5B-0B0C381A05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218049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9818" y="141044"/>
            <a:ext cx="2515438" cy="584775"/>
          </a:xfrm>
        </p:spPr>
        <p:txBody>
          <a:bodyPr/>
          <a:lstStyle/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 hasCustomPrompt="1"/>
          </p:nvPr>
        </p:nvSpPr>
        <p:spPr>
          <a:xfrm flipH="1">
            <a:off x="2635255" y="255847"/>
            <a:ext cx="6054720" cy="338554"/>
          </a:xfr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buFont typeface="Arial" pitchFamily="34" charset="0"/>
              <a:buNone/>
              <a:defRPr sz="1600" b="1" cap="all" baseline="0">
                <a:solidFill>
                  <a:schemeClr val="tx2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Click to edit subtitle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 hasCustomPrompt="1"/>
          </p:nvPr>
        </p:nvSpPr>
        <p:spPr>
          <a:xfrm>
            <a:off x="457200" y="1879253"/>
            <a:ext cx="8232776" cy="1384995"/>
          </a:xfrm>
        </p:spPr>
        <p:txBody>
          <a:bodyPr wrap="square" anchor="ctr">
            <a:spAutoFit/>
          </a:bodyPr>
          <a:lstStyle>
            <a:lvl1pPr>
              <a:defRPr baseline="0"/>
            </a:lvl1pPr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cxnSp>
        <p:nvCxnSpPr>
          <p:cNvPr id="8" name="Straight Connector 4"/>
          <p:cNvCxnSpPr/>
          <p:nvPr/>
        </p:nvCxnSpPr>
        <p:spPr bwMode="auto">
          <a:xfrm>
            <a:off x="2635256" y="0"/>
            <a:ext cx="0" cy="914400"/>
          </a:xfrm>
          <a:prstGeom prst="line">
            <a:avLst/>
          </a:prstGeom>
          <a:solidFill>
            <a:schemeClr val="accent1"/>
          </a:solidFill>
          <a:ln w="12700" cap="flat" cmpd="sng" algn="ctr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alpha val="0"/>
                  </a:schemeClr>
                </a:gs>
              </a:gsLst>
              <a:lin ang="54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417267497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9818" y="141044"/>
            <a:ext cx="2515438" cy="584775"/>
          </a:xfrm>
        </p:spPr>
        <p:txBody>
          <a:bodyPr/>
          <a:lstStyle/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1" hasCustomPrompt="1"/>
          </p:nvPr>
        </p:nvSpPr>
        <p:spPr>
          <a:xfrm flipH="1">
            <a:off x="2635256" y="255847"/>
            <a:ext cx="6061271" cy="338554"/>
          </a:xfr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buFont typeface="Arial" pitchFamily="34" charset="0"/>
              <a:buNone/>
              <a:defRPr sz="1600" b="1" cap="all" baseline="0">
                <a:solidFill>
                  <a:schemeClr val="tx2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Click to edit subtitle</a:t>
            </a:r>
            <a:endParaRPr lang="en-US" dirty="0"/>
          </a:p>
        </p:txBody>
      </p:sp>
      <p:cxnSp>
        <p:nvCxnSpPr>
          <p:cNvPr id="8" name="Straight Connector 3"/>
          <p:cNvCxnSpPr/>
          <p:nvPr/>
        </p:nvCxnSpPr>
        <p:spPr bwMode="auto">
          <a:xfrm>
            <a:off x="2635256" y="0"/>
            <a:ext cx="0" cy="914400"/>
          </a:xfrm>
          <a:prstGeom prst="line">
            <a:avLst/>
          </a:prstGeom>
          <a:solidFill>
            <a:schemeClr val="accent1"/>
          </a:solidFill>
          <a:ln w="12700" cap="flat" cmpd="sng" algn="ctr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alpha val="0"/>
                  </a:schemeClr>
                </a:gs>
              </a:gsLst>
              <a:lin ang="54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11528731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6920258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629916" cy="479145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52400" y="141044"/>
            <a:ext cx="2330456" cy="584775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736851" y="255847"/>
            <a:ext cx="5953124" cy="338554"/>
          </a:xfr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buFont typeface="Arial" pitchFamily="34" charset="0"/>
              <a:buNone/>
              <a:defRPr sz="1600" b="1" cap="all" baseline="0">
                <a:solidFill>
                  <a:schemeClr val="tx2">
                    <a:lumMod val="50000"/>
                  </a:schemeClr>
                </a:solidFill>
                <a:effectLst/>
              </a:defRPr>
            </a:lvl1pPr>
            <a:lvl2pPr marL="0" indent="0" algn="r">
              <a:buFontTx/>
              <a:buNone/>
              <a:defRPr sz="1400" b="1">
                <a:solidFill>
                  <a:schemeClr val="bg1"/>
                </a:solidFill>
              </a:defRPr>
            </a:lvl2pPr>
            <a:lvl3pPr marL="182880" indent="0" algn="r">
              <a:buFontTx/>
              <a:buNone/>
              <a:defRPr sz="1400" b="1">
                <a:solidFill>
                  <a:schemeClr val="bg1"/>
                </a:solidFill>
              </a:defRPr>
            </a:lvl3pPr>
            <a:lvl4pPr marL="365760" indent="0" algn="r">
              <a:buFontTx/>
              <a:buNone/>
              <a:defRPr sz="1400" b="1">
                <a:solidFill>
                  <a:schemeClr val="bg1"/>
                </a:solidFill>
              </a:defRPr>
            </a:lvl4pPr>
            <a:lvl5pPr marL="548640" indent="0" algn="r">
              <a:buFontTx/>
              <a:buNone/>
              <a:defRPr sz="14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SUBTITLE</a:t>
            </a:r>
            <a:endParaRPr lang="en-US" dirty="0"/>
          </a:p>
        </p:txBody>
      </p:sp>
      <p:sp>
        <p:nvSpPr>
          <p:cNvPr id="5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2736850" y="1879253"/>
            <a:ext cx="5943600" cy="1384995"/>
          </a:xfrm>
        </p:spPr>
        <p:txBody>
          <a:bodyPr anchor="ctr">
            <a:spAutoFit/>
          </a:bodyPr>
          <a:lstStyle/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52400" y="2193185"/>
            <a:ext cx="2325116" cy="757130"/>
          </a:xfrm>
        </p:spPr>
        <p:txBody>
          <a:bodyPr wrap="square" anchor="ctr">
            <a:spAutoFit/>
          </a:bodyPr>
          <a:lstStyle>
            <a:lvl1pPr marL="0" indent="0" algn="r">
              <a:buFont typeface="Arial" pitchFamily="34" charset="0"/>
              <a:buNone/>
              <a:defRPr sz="1800" b="1" cap="none" baseline="0"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pPr lvl="0"/>
            <a:r>
              <a:rPr lang="en-US" dirty="0" smtClean="0"/>
              <a:t>Click to edit caption text</a:t>
            </a:r>
            <a:endParaRPr lang="en-US" dirty="0"/>
          </a:p>
        </p:txBody>
      </p:sp>
      <p:pic>
        <p:nvPicPr>
          <p:cNvPr id="13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87900"/>
            <a:ext cx="9144000" cy="357447"/>
          </a:xfrm>
          <a:prstGeom prst="rect">
            <a:avLst/>
          </a:prstGeom>
        </p:spPr>
      </p:pic>
      <p:sp>
        <p:nvSpPr>
          <p:cNvPr id="14" name="TextBox 6"/>
          <p:cNvSpPr txBox="1"/>
          <p:nvPr/>
        </p:nvSpPr>
        <p:spPr>
          <a:xfrm>
            <a:off x="0" y="4928056"/>
            <a:ext cx="1931989" cy="215444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 eaLnBrk="0" hangingPunct="0">
              <a:defRPr/>
            </a:pPr>
            <a:r>
              <a:rPr lang="en-US" sz="400" b="0" kern="300" spc="50" dirty="0">
                <a:solidFill>
                  <a:srgbClr val="C00000"/>
                </a:solidFill>
                <a:latin typeface="Arial"/>
                <a:ea typeface="ＭＳ Ｐゴシック" pitchFamily="34" charset="-128"/>
                <a:cs typeface="Arial"/>
              </a:rPr>
              <a:t/>
            </a:r>
            <a:br>
              <a:rPr lang="en-US" sz="400" b="0" kern="300" spc="50" dirty="0">
                <a:solidFill>
                  <a:srgbClr val="C00000"/>
                </a:solidFill>
                <a:latin typeface="Arial"/>
                <a:ea typeface="ＭＳ Ｐゴシック" pitchFamily="34" charset="-128"/>
                <a:cs typeface="Arial"/>
              </a:rPr>
            </a:br>
            <a:r>
              <a:rPr lang="en-US" sz="400" b="0" kern="300" spc="50" dirty="0">
                <a:solidFill>
                  <a:srgbClr val="C00000"/>
                </a:solidFill>
                <a:latin typeface="Arial"/>
                <a:ea typeface="ＭＳ Ｐゴシック" pitchFamily="34" charset="-128"/>
                <a:cs typeface="Arial"/>
              </a:rPr>
              <a:t>Copyright © 2012, </a:t>
            </a:r>
            <a:r>
              <a:rPr lang="en-US" sz="400" b="0" kern="300" spc="50" dirty="0" smtClean="0">
                <a:solidFill>
                  <a:srgbClr val="C00000"/>
                </a:solidFill>
                <a:latin typeface="Arial"/>
                <a:ea typeface="ＭＳ Ｐゴシック" pitchFamily="34" charset="-128"/>
                <a:cs typeface="Arial"/>
              </a:rPr>
              <a:t>SAS </a:t>
            </a:r>
            <a:r>
              <a:rPr lang="en-US" sz="400" b="0" kern="300" spc="50" dirty="0">
                <a:solidFill>
                  <a:srgbClr val="C00000"/>
                </a:solidFill>
                <a:latin typeface="Arial"/>
                <a:ea typeface="ＭＳ Ｐゴシック" pitchFamily="34" charset="-128"/>
                <a:cs typeface="Arial"/>
              </a:rPr>
              <a:t>Institute Inc. All rights reserved.</a:t>
            </a:r>
          </a:p>
        </p:txBody>
      </p:sp>
      <p:sp>
        <p:nvSpPr>
          <p:cNvPr id="15" name="TextBox 7"/>
          <p:cNvSpPr txBox="1"/>
          <p:nvPr/>
        </p:nvSpPr>
        <p:spPr>
          <a:xfrm>
            <a:off x="2819401" y="4841796"/>
            <a:ext cx="350520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274320"/>
            <a:r>
              <a:rPr lang="en-US" sz="1000" b="0" spc="0" baseline="0" dirty="0" smtClean="0">
                <a:solidFill>
                  <a:schemeClr val="bg1"/>
                </a:solidFill>
                <a:latin typeface="+mn-lt"/>
                <a:cs typeface="Arial" pitchFamily="34" charset="0"/>
              </a:rPr>
              <a:t>CONFIDENTIAL  •  DO NOT DISCLOSE</a:t>
            </a:r>
            <a:endParaRPr lang="en-US" sz="1000" b="0" spc="0" baseline="0" dirty="0">
              <a:solidFill>
                <a:schemeClr val="bg1"/>
              </a:solidFill>
              <a:latin typeface="+mn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823460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ase Study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5100" y="0"/>
            <a:ext cx="2628900" cy="479145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9818" y="141044"/>
            <a:ext cx="2515438" cy="584775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635256" y="277152"/>
            <a:ext cx="3879844" cy="307777"/>
          </a:xfr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buFont typeface="Arial" pitchFamily="34" charset="0"/>
              <a:buNone/>
              <a:defRPr sz="1400" b="1" cap="all" baseline="0">
                <a:solidFill>
                  <a:schemeClr val="tx2">
                    <a:lumMod val="50000"/>
                  </a:schemeClr>
                </a:solidFill>
                <a:effectLst/>
              </a:defRPr>
            </a:lvl1pPr>
          </a:lstStyle>
          <a:p>
            <a:pPr lvl="0"/>
            <a:r>
              <a:rPr lang="en-US" dirty="0" smtClean="0"/>
              <a:t>Click to edit subtitle</a:t>
            </a:r>
            <a:endParaRPr lang="en-US" dirty="0"/>
          </a:p>
        </p:txBody>
      </p:sp>
      <p:sp>
        <p:nvSpPr>
          <p:cNvPr id="5" name="Content Placeholder 3"/>
          <p:cNvSpPr>
            <a:spLocks noGrp="1"/>
          </p:cNvSpPr>
          <p:nvPr>
            <p:ph sz="quarter" idx="15" hasCustomPrompt="1"/>
          </p:nvPr>
        </p:nvSpPr>
        <p:spPr>
          <a:xfrm>
            <a:off x="466405" y="1879253"/>
            <a:ext cx="5578454" cy="1384995"/>
          </a:xfrm>
        </p:spPr>
        <p:txBody>
          <a:bodyPr anchor="ctr">
            <a:spAutoFit/>
          </a:bodyPr>
          <a:lstStyle>
            <a:lvl1pPr>
              <a:defRPr baseline="0"/>
            </a:lvl1pPr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half" idx="13" hasCustomPrompt="1"/>
          </p:nvPr>
        </p:nvSpPr>
        <p:spPr>
          <a:xfrm flipH="1">
            <a:off x="6602412" y="277719"/>
            <a:ext cx="2448465" cy="307777"/>
          </a:xfrm>
        </p:spPr>
        <p:txBody>
          <a:bodyPr anchor="ctr"/>
          <a:lstStyle>
            <a:lvl1pPr marL="0" indent="0" algn="l">
              <a:lnSpc>
                <a:spcPct val="100000"/>
              </a:lnSpc>
              <a:buFont typeface="Arial" pitchFamily="34" charset="0"/>
              <a:buNone/>
              <a:defRPr sz="1400" b="1" cap="all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HEADING</a:t>
            </a:r>
            <a:endParaRPr lang="en-US" dirty="0"/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6602878" y="2193185"/>
            <a:ext cx="2448000" cy="757130"/>
          </a:xfrm>
        </p:spPr>
        <p:txBody>
          <a:bodyPr wrap="square" anchor="ctr">
            <a:spAutoFit/>
          </a:bodyPr>
          <a:lstStyle>
            <a:lvl1pPr marL="0" indent="0">
              <a:buFont typeface="Arial" pitchFamily="34" charset="0"/>
              <a:buNone/>
              <a:defRPr sz="1800" b="1" cap="none" baseline="0">
                <a:solidFill>
                  <a:schemeClr val="bg1"/>
                </a:solidFill>
              </a:defRPr>
            </a:lvl1pPr>
            <a:lvl2pPr marL="0" indent="0">
              <a:buFontTx/>
              <a:buNone/>
              <a:defRPr/>
            </a:lvl2pPr>
            <a:lvl3pPr marL="182880" indent="0">
              <a:buFontTx/>
              <a:buNone/>
              <a:defRPr/>
            </a:lvl3pPr>
            <a:lvl4pPr marL="365760" indent="0">
              <a:buFontTx/>
              <a:buNone/>
              <a:defRPr/>
            </a:lvl4pPr>
            <a:lvl5pPr marL="548640" indent="0"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caption text</a:t>
            </a:r>
            <a:endParaRPr lang="en-US" dirty="0"/>
          </a:p>
        </p:txBody>
      </p:sp>
      <p:cxnSp>
        <p:nvCxnSpPr>
          <p:cNvPr id="17" name="Straight Connector 6"/>
          <p:cNvCxnSpPr/>
          <p:nvPr/>
        </p:nvCxnSpPr>
        <p:spPr bwMode="auto">
          <a:xfrm>
            <a:off x="2635256" y="0"/>
            <a:ext cx="0" cy="914400"/>
          </a:xfrm>
          <a:prstGeom prst="line">
            <a:avLst/>
          </a:prstGeom>
          <a:solidFill>
            <a:schemeClr val="accent1"/>
          </a:solidFill>
          <a:ln w="12700" cap="flat" cmpd="sng" algn="ctr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alpha val="0"/>
                  </a:schemeClr>
                </a:gs>
              </a:gsLst>
              <a:lin ang="54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11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87900"/>
            <a:ext cx="9144000" cy="357447"/>
          </a:xfrm>
          <a:prstGeom prst="rect">
            <a:avLst/>
          </a:prstGeom>
        </p:spPr>
      </p:pic>
      <p:sp>
        <p:nvSpPr>
          <p:cNvPr id="16" name="TextBox 8"/>
          <p:cNvSpPr txBox="1"/>
          <p:nvPr/>
        </p:nvSpPr>
        <p:spPr>
          <a:xfrm>
            <a:off x="0" y="4928056"/>
            <a:ext cx="1931989" cy="215444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 eaLnBrk="0" hangingPunct="0">
              <a:defRPr/>
            </a:pPr>
            <a:r>
              <a:rPr lang="en-US" sz="400" b="0" kern="300" spc="50" dirty="0">
                <a:solidFill>
                  <a:srgbClr val="C00000"/>
                </a:solidFill>
                <a:latin typeface="Arial"/>
                <a:ea typeface="ＭＳ Ｐゴシック" pitchFamily="34" charset="-128"/>
                <a:cs typeface="Arial"/>
              </a:rPr>
              <a:t/>
            </a:r>
            <a:br>
              <a:rPr lang="en-US" sz="400" b="0" kern="300" spc="50" dirty="0">
                <a:solidFill>
                  <a:srgbClr val="C00000"/>
                </a:solidFill>
                <a:latin typeface="Arial"/>
                <a:ea typeface="ＭＳ Ｐゴシック" pitchFamily="34" charset="-128"/>
                <a:cs typeface="Arial"/>
              </a:rPr>
            </a:br>
            <a:r>
              <a:rPr lang="en-US" sz="400" b="0" kern="300" spc="50" dirty="0">
                <a:solidFill>
                  <a:srgbClr val="C00000"/>
                </a:solidFill>
                <a:latin typeface="Arial"/>
                <a:ea typeface="ＭＳ Ｐゴシック" pitchFamily="34" charset="-128"/>
                <a:cs typeface="Arial"/>
              </a:rPr>
              <a:t>Copyright © 2012, </a:t>
            </a:r>
            <a:r>
              <a:rPr lang="en-US" sz="400" b="0" kern="300" spc="50" dirty="0" smtClean="0">
                <a:solidFill>
                  <a:srgbClr val="C00000"/>
                </a:solidFill>
                <a:latin typeface="Arial"/>
                <a:ea typeface="ＭＳ Ｐゴシック" pitchFamily="34" charset="-128"/>
                <a:cs typeface="Arial"/>
              </a:rPr>
              <a:t>SAS </a:t>
            </a:r>
            <a:r>
              <a:rPr lang="en-US" sz="400" b="0" kern="300" spc="50" dirty="0">
                <a:solidFill>
                  <a:srgbClr val="C00000"/>
                </a:solidFill>
                <a:latin typeface="Arial"/>
                <a:ea typeface="ＭＳ Ｐゴシック" pitchFamily="34" charset="-128"/>
                <a:cs typeface="Arial"/>
              </a:rPr>
              <a:t>Institute Inc. All rights reserved.</a:t>
            </a:r>
          </a:p>
        </p:txBody>
      </p:sp>
      <p:sp>
        <p:nvSpPr>
          <p:cNvPr id="19" name="TextBox 9"/>
          <p:cNvSpPr txBox="1"/>
          <p:nvPr/>
        </p:nvSpPr>
        <p:spPr>
          <a:xfrm>
            <a:off x="2819401" y="4841796"/>
            <a:ext cx="350520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274320"/>
            <a:r>
              <a:rPr lang="en-US" sz="1000" b="0" spc="0" baseline="0" dirty="0" smtClean="0">
                <a:solidFill>
                  <a:schemeClr val="bg1"/>
                </a:solidFill>
                <a:latin typeface="+mn-lt"/>
                <a:cs typeface="Arial" pitchFamily="34" charset="0"/>
              </a:rPr>
              <a:t>CONFIDENTIAL  •  DO NOT DISCLOSE</a:t>
            </a:r>
            <a:endParaRPr lang="en-US" sz="1000" b="0" spc="0" baseline="0" dirty="0">
              <a:solidFill>
                <a:schemeClr val="bg1"/>
              </a:solidFill>
              <a:latin typeface="+mn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808059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9" descr="C:\Users\RussianBear\Desktop\OnCloud_Jon\CloudComputing_NIST_IMAGES\PanoramicBLU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02425"/>
            <a:ext cx="9144000" cy="2929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9818" y="141044"/>
            <a:ext cx="2515438" cy="584775"/>
          </a:xfrm>
        </p:spPr>
        <p:txBody>
          <a:bodyPr/>
          <a:lstStyle/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635250" y="251605"/>
            <a:ext cx="6051550" cy="338554"/>
          </a:xfr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1" i="0" cap="all" baseline="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Click to edit subtitle</a:t>
            </a:r>
          </a:p>
        </p:txBody>
      </p:sp>
      <p:sp>
        <p:nvSpPr>
          <p:cNvPr id="17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468313" y="1879253"/>
            <a:ext cx="4010025" cy="1384995"/>
          </a:xfrm>
        </p:spPr>
        <p:txBody>
          <a:bodyPr wrap="square" anchor="ctr">
            <a:spAutoFit/>
          </a:bodyPr>
          <a:lstStyle>
            <a:lvl1pPr>
              <a:buClr>
                <a:schemeClr val="bg1"/>
              </a:buClr>
              <a:defRPr baseline="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baseline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baseline="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baseline="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9" name="Content Placeholder 4"/>
          <p:cNvSpPr>
            <a:spLocks noGrp="1"/>
          </p:cNvSpPr>
          <p:nvPr>
            <p:ph sz="quarter" idx="14" hasCustomPrompt="1"/>
          </p:nvPr>
        </p:nvSpPr>
        <p:spPr>
          <a:xfrm>
            <a:off x="4664075" y="1879253"/>
            <a:ext cx="4022725" cy="1384995"/>
          </a:xfrm>
        </p:spPr>
        <p:txBody>
          <a:bodyPr anchor="ctr"/>
          <a:lstStyle>
            <a:lvl1pPr>
              <a:buClr>
                <a:schemeClr val="bg1"/>
              </a:buClr>
              <a:defRPr baseline="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baseline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baseline="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baseline="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 bwMode="auto">
          <a:xfrm>
            <a:off x="2635256" y="0"/>
            <a:ext cx="0" cy="914400"/>
          </a:xfrm>
          <a:prstGeom prst="line">
            <a:avLst/>
          </a:prstGeom>
          <a:solidFill>
            <a:schemeClr val="accent1"/>
          </a:solidFill>
          <a:ln w="12700" cap="flat" cmpd="sng" algn="ctr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alpha val="0"/>
                  </a:schemeClr>
                </a:gs>
              </a:gsLst>
              <a:lin ang="54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10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87900"/>
            <a:ext cx="9144000" cy="357447"/>
          </a:xfrm>
          <a:prstGeom prst="rect">
            <a:avLst/>
          </a:prstGeom>
        </p:spPr>
      </p:pic>
      <p:sp>
        <p:nvSpPr>
          <p:cNvPr id="11" name="TextBox 7"/>
          <p:cNvSpPr txBox="1"/>
          <p:nvPr/>
        </p:nvSpPr>
        <p:spPr>
          <a:xfrm>
            <a:off x="0" y="4928056"/>
            <a:ext cx="1931989" cy="215444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 eaLnBrk="0" hangingPunct="0">
              <a:defRPr/>
            </a:pPr>
            <a:r>
              <a:rPr lang="en-US" sz="400" b="0" kern="300" spc="50" dirty="0">
                <a:solidFill>
                  <a:srgbClr val="C00000"/>
                </a:solidFill>
                <a:latin typeface="Arial"/>
                <a:ea typeface="ＭＳ Ｐゴシック" pitchFamily="34" charset="-128"/>
                <a:cs typeface="Arial"/>
              </a:rPr>
              <a:t/>
            </a:r>
            <a:br>
              <a:rPr lang="en-US" sz="400" b="0" kern="300" spc="50" dirty="0">
                <a:solidFill>
                  <a:srgbClr val="C00000"/>
                </a:solidFill>
                <a:latin typeface="Arial"/>
                <a:ea typeface="ＭＳ Ｐゴシック" pitchFamily="34" charset="-128"/>
                <a:cs typeface="Arial"/>
              </a:rPr>
            </a:br>
            <a:r>
              <a:rPr lang="en-US" sz="400" b="0" kern="300" spc="50" dirty="0">
                <a:solidFill>
                  <a:srgbClr val="C00000"/>
                </a:solidFill>
                <a:latin typeface="Arial"/>
                <a:ea typeface="ＭＳ Ｐゴシック" pitchFamily="34" charset="-128"/>
                <a:cs typeface="Arial"/>
              </a:rPr>
              <a:t>Copyright © 2012, </a:t>
            </a:r>
            <a:r>
              <a:rPr lang="en-US" sz="400" b="0" kern="300" spc="50" dirty="0" smtClean="0">
                <a:solidFill>
                  <a:srgbClr val="C00000"/>
                </a:solidFill>
                <a:latin typeface="Arial"/>
                <a:ea typeface="ＭＳ Ｐゴシック" pitchFamily="34" charset="-128"/>
                <a:cs typeface="Arial"/>
              </a:rPr>
              <a:t>SAS </a:t>
            </a:r>
            <a:r>
              <a:rPr lang="en-US" sz="400" b="0" kern="300" spc="50" dirty="0">
                <a:solidFill>
                  <a:srgbClr val="C00000"/>
                </a:solidFill>
                <a:latin typeface="Arial"/>
                <a:ea typeface="ＭＳ Ｐゴシック" pitchFamily="34" charset="-128"/>
                <a:cs typeface="Arial"/>
              </a:rPr>
              <a:t>Institute Inc. All rights reserved.</a:t>
            </a:r>
          </a:p>
        </p:txBody>
      </p:sp>
      <p:sp>
        <p:nvSpPr>
          <p:cNvPr id="12" name="TextBox 8"/>
          <p:cNvSpPr txBox="1"/>
          <p:nvPr/>
        </p:nvSpPr>
        <p:spPr>
          <a:xfrm>
            <a:off x="2819401" y="4841796"/>
            <a:ext cx="350520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274320"/>
            <a:r>
              <a:rPr lang="en-US" sz="1000" b="0" spc="0" baseline="0" dirty="0" smtClean="0">
                <a:solidFill>
                  <a:schemeClr val="bg1"/>
                </a:solidFill>
                <a:latin typeface="+mn-lt"/>
                <a:cs typeface="Arial" pitchFamily="34" charset="0"/>
              </a:rPr>
              <a:t>CONFIDENTIAL  •  DO NOT DISCLOSE</a:t>
            </a:r>
            <a:endParaRPr lang="en-US" sz="1000" b="0" spc="0" baseline="0" dirty="0">
              <a:solidFill>
                <a:schemeClr val="bg1"/>
              </a:solidFill>
              <a:latin typeface="+mn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50449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9818" y="141044"/>
            <a:ext cx="2515438" cy="584775"/>
          </a:xfrm>
        </p:spPr>
        <p:txBody>
          <a:bodyPr/>
          <a:lstStyle/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 hasCustomPrompt="1"/>
          </p:nvPr>
        </p:nvSpPr>
        <p:spPr>
          <a:xfrm flipH="1">
            <a:off x="2635255" y="240458"/>
            <a:ext cx="6054720" cy="369332"/>
          </a:xfr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buFont typeface="Arial" pitchFamily="34" charset="0"/>
              <a:buNone/>
              <a:defRPr lang="en-US" dirty="0"/>
            </a:lvl1pPr>
          </a:lstStyle>
          <a:p>
            <a:pPr lvl="0"/>
            <a:r>
              <a:rPr lang="en-US" dirty="0" smtClean="0"/>
              <a:t>Click to edit subtitle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 hasCustomPrompt="1"/>
          </p:nvPr>
        </p:nvSpPr>
        <p:spPr>
          <a:xfrm>
            <a:off x="457200" y="1879253"/>
            <a:ext cx="8232776" cy="1384995"/>
          </a:xfrm>
        </p:spPr>
        <p:txBody>
          <a:bodyPr wrap="square" anchor="ctr">
            <a:spAutoFit/>
          </a:bodyPr>
          <a:lstStyle>
            <a:lvl1pPr>
              <a:defRPr baseline="0"/>
            </a:lvl1pPr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cxnSp>
        <p:nvCxnSpPr>
          <p:cNvPr id="8" name="Straight Connector 4"/>
          <p:cNvCxnSpPr/>
          <p:nvPr/>
        </p:nvCxnSpPr>
        <p:spPr bwMode="auto">
          <a:xfrm>
            <a:off x="2635256" y="0"/>
            <a:ext cx="0" cy="914400"/>
          </a:xfrm>
          <a:prstGeom prst="line">
            <a:avLst/>
          </a:prstGeom>
          <a:solidFill>
            <a:schemeClr val="accent1"/>
          </a:solidFill>
          <a:ln w="12700" cap="flat" cmpd="sng" algn="ctr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alpha val="0"/>
                  </a:schemeClr>
                </a:gs>
              </a:gsLst>
              <a:lin ang="54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223093870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119818" y="141044"/>
            <a:ext cx="2515438" cy="584775"/>
          </a:xfrm>
        </p:spPr>
        <p:txBody>
          <a:bodyPr/>
          <a:lstStyle/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3" hasCustomPrompt="1"/>
          </p:nvPr>
        </p:nvSpPr>
        <p:spPr>
          <a:xfrm>
            <a:off x="2635256" y="257356"/>
            <a:ext cx="6047152" cy="338554"/>
          </a:xfrm>
        </p:spPr>
        <p:txBody>
          <a:bodyPr wrap="square" anchor="ctr">
            <a:spAutoFit/>
          </a:bodyPr>
          <a:lstStyle>
            <a:lvl1pPr marL="0" indent="0">
              <a:lnSpc>
                <a:spcPct val="100000"/>
              </a:lnSpc>
              <a:buFont typeface="Arial" pitchFamily="34" charset="0"/>
              <a:buNone/>
              <a:defRPr sz="1600" b="1" cap="all" baseline="0">
                <a:solidFill>
                  <a:schemeClr val="tx2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subtitle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4" hasCustomPrompt="1"/>
          </p:nvPr>
        </p:nvSpPr>
        <p:spPr>
          <a:xfrm>
            <a:off x="457201" y="1879253"/>
            <a:ext cx="3883025" cy="1384995"/>
          </a:xfrm>
        </p:spPr>
        <p:txBody>
          <a:bodyPr wrap="square" anchor="ctr">
            <a:spAutoFit/>
          </a:bodyPr>
          <a:lstStyle>
            <a:lvl1pPr>
              <a:defRPr sz="1800" baseline="0"/>
            </a:lvl1pPr>
            <a:lvl2pPr>
              <a:defRPr sz="1600" baseline="0"/>
            </a:lvl2pPr>
            <a:lvl3pPr>
              <a:defRPr sz="1400"/>
            </a:lvl3pPr>
            <a:lvl4pPr>
              <a:defRPr sz="1200"/>
            </a:lvl4pPr>
            <a:lvl5pPr>
              <a:defRPr sz="1000" baseline="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Content Placeholder 4"/>
          <p:cNvSpPr>
            <a:spLocks noGrp="1"/>
          </p:cNvSpPr>
          <p:nvPr>
            <p:ph sz="quarter" idx="15" hasCustomPrompt="1"/>
          </p:nvPr>
        </p:nvSpPr>
        <p:spPr>
          <a:xfrm>
            <a:off x="4802187" y="1879253"/>
            <a:ext cx="3880221" cy="1384995"/>
          </a:xfrm>
        </p:spPr>
        <p:txBody>
          <a:bodyPr wrap="square">
            <a:spAutoFit/>
          </a:bodyPr>
          <a:lstStyle>
            <a:lvl1pPr>
              <a:defRPr baseline="0"/>
            </a:lvl1pPr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cxnSp>
        <p:nvCxnSpPr>
          <p:cNvPr id="16" name="Straight Connector 5"/>
          <p:cNvCxnSpPr/>
          <p:nvPr/>
        </p:nvCxnSpPr>
        <p:spPr bwMode="auto">
          <a:xfrm>
            <a:off x="2635256" y="0"/>
            <a:ext cx="0" cy="914400"/>
          </a:xfrm>
          <a:prstGeom prst="line">
            <a:avLst/>
          </a:prstGeom>
          <a:solidFill>
            <a:schemeClr val="accent1"/>
          </a:solidFill>
          <a:ln w="12700" cap="flat" cmpd="sng" algn="ctr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alpha val="0"/>
                  </a:schemeClr>
                </a:gs>
              </a:gsLst>
              <a:lin ang="54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9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87900"/>
            <a:ext cx="9144000" cy="357447"/>
          </a:xfrm>
          <a:prstGeom prst="rect">
            <a:avLst/>
          </a:prstGeom>
        </p:spPr>
      </p:pic>
      <p:sp>
        <p:nvSpPr>
          <p:cNvPr id="10" name="TextBox 7"/>
          <p:cNvSpPr txBox="1"/>
          <p:nvPr/>
        </p:nvSpPr>
        <p:spPr>
          <a:xfrm>
            <a:off x="0" y="4928056"/>
            <a:ext cx="1931989" cy="215444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 eaLnBrk="0" hangingPunct="0">
              <a:defRPr/>
            </a:pPr>
            <a:r>
              <a:rPr lang="en-US" sz="400" b="0" kern="300" spc="50" dirty="0">
                <a:solidFill>
                  <a:srgbClr val="C00000"/>
                </a:solidFill>
                <a:latin typeface="Arial"/>
                <a:ea typeface="ＭＳ Ｐゴシック" pitchFamily="34" charset="-128"/>
                <a:cs typeface="Arial"/>
              </a:rPr>
              <a:t/>
            </a:r>
            <a:br>
              <a:rPr lang="en-US" sz="400" b="0" kern="300" spc="50" dirty="0">
                <a:solidFill>
                  <a:srgbClr val="C00000"/>
                </a:solidFill>
                <a:latin typeface="Arial"/>
                <a:ea typeface="ＭＳ Ｐゴシック" pitchFamily="34" charset="-128"/>
                <a:cs typeface="Arial"/>
              </a:rPr>
            </a:br>
            <a:r>
              <a:rPr lang="en-US" sz="400" b="0" kern="300" spc="50" dirty="0">
                <a:solidFill>
                  <a:srgbClr val="C00000"/>
                </a:solidFill>
                <a:latin typeface="Arial"/>
                <a:ea typeface="ＭＳ Ｐゴシック" pitchFamily="34" charset="-128"/>
                <a:cs typeface="Arial"/>
              </a:rPr>
              <a:t>Copyright © 2012, </a:t>
            </a:r>
            <a:r>
              <a:rPr lang="en-US" sz="400" b="0" kern="300" spc="50" dirty="0" smtClean="0">
                <a:solidFill>
                  <a:srgbClr val="C00000"/>
                </a:solidFill>
                <a:latin typeface="Arial"/>
                <a:ea typeface="ＭＳ Ｐゴシック" pitchFamily="34" charset="-128"/>
                <a:cs typeface="Arial"/>
              </a:rPr>
              <a:t>SAS </a:t>
            </a:r>
            <a:r>
              <a:rPr lang="en-US" sz="400" b="0" kern="300" spc="50" dirty="0">
                <a:solidFill>
                  <a:srgbClr val="C00000"/>
                </a:solidFill>
                <a:latin typeface="Arial"/>
                <a:ea typeface="ＭＳ Ｐゴシック" pitchFamily="34" charset="-128"/>
                <a:cs typeface="Arial"/>
              </a:rPr>
              <a:t>Institute Inc. All rights reserved.</a:t>
            </a:r>
          </a:p>
        </p:txBody>
      </p:sp>
      <p:sp>
        <p:nvSpPr>
          <p:cNvPr id="11" name="TextBox 8"/>
          <p:cNvSpPr txBox="1"/>
          <p:nvPr/>
        </p:nvSpPr>
        <p:spPr>
          <a:xfrm>
            <a:off x="2819401" y="4841796"/>
            <a:ext cx="350520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274320"/>
            <a:r>
              <a:rPr lang="en-US" sz="1000" b="0" spc="0" baseline="0" dirty="0" smtClean="0">
                <a:solidFill>
                  <a:schemeClr val="bg1"/>
                </a:solidFill>
                <a:latin typeface="+mn-lt"/>
                <a:cs typeface="Arial" pitchFamily="34" charset="0"/>
              </a:rPr>
              <a:t>CONFIDENTIAL  •  DO NOT DISCLOSE</a:t>
            </a:r>
            <a:endParaRPr lang="en-US" sz="1000" b="0" spc="0" baseline="0" dirty="0">
              <a:solidFill>
                <a:schemeClr val="bg1"/>
              </a:solidFill>
              <a:latin typeface="+mn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442533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87900"/>
            <a:ext cx="9144000" cy="35744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74649" y="309306"/>
            <a:ext cx="8315487" cy="338554"/>
          </a:xfrm>
        </p:spPr>
        <p:txBody>
          <a:bodyPr/>
          <a:lstStyle>
            <a:lvl1pPr algn="l">
              <a:defRPr sz="1600"/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7" name="TextBox 2"/>
          <p:cNvSpPr txBox="1"/>
          <p:nvPr/>
        </p:nvSpPr>
        <p:spPr>
          <a:xfrm>
            <a:off x="0" y="4928056"/>
            <a:ext cx="1931989" cy="215444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 eaLnBrk="0" hangingPunct="0">
              <a:defRPr/>
            </a:pPr>
            <a:r>
              <a:rPr lang="en-US" sz="400" b="0" kern="300" spc="50" dirty="0">
                <a:solidFill>
                  <a:srgbClr val="C00000"/>
                </a:solidFill>
                <a:latin typeface="Arial"/>
                <a:ea typeface="ＭＳ Ｐゴシック" pitchFamily="34" charset="-128"/>
                <a:cs typeface="Arial"/>
              </a:rPr>
              <a:t/>
            </a:r>
            <a:br>
              <a:rPr lang="en-US" sz="400" b="0" kern="300" spc="50" dirty="0">
                <a:solidFill>
                  <a:srgbClr val="C00000"/>
                </a:solidFill>
                <a:latin typeface="Arial"/>
                <a:ea typeface="ＭＳ Ｐゴシック" pitchFamily="34" charset="-128"/>
                <a:cs typeface="Arial"/>
              </a:rPr>
            </a:br>
            <a:r>
              <a:rPr lang="en-US" sz="400" b="0" kern="300" spc="50" dirty="0">
                <a:solidFill>
                  <a:srgbClr val="C00000"/>
                </a:solidFill>
                <a:latin typeface="Arial"/>
                <a:ea typeface="ＭＳ Ｐゴシック" pitchFamily="34" charset="-128"/>
                <a:cs typeface="Arial"/>
              </a:rPr>
              <a:t>Copyright © 2012, </a:t>
            </a:r>
            <a:r>
              <a:rPr lang="en-US" sz="400" b="0" kern="300" spc="50" dirty="0" smtClean="0">
                <a:solidFill>
                  <a:srgbClr val="C00000"/>
                </a:solidFill>
                <a:latin typeface="Arial"/>
                <a:ea typeface="ＭＳ Ｐゴシック" pitchFamily="34" charset="-128"/>
                <a:cs typeface="Arial"/>
              </a:rPr>
              <a:t>SAS </a:t>
            </a:r>
            <a:r>
              <a:rPr lang="en-US" sz="400" b="0" kern="300" spc="50" dirty="0">
                <a:solidFill>
                  <a:srgbClr val="C00000"/>
                </a:solidFill>
                <a:latin typeface="Arial"/>
                <a:ea typeface="ＭＳ Ｐゴシック" pitchFamily="34" charset="-128"/>
                <a:cs typeface="Arial"/>
              </a:rPr>
              <a:t>Institute Inc. All rights reserved.</a:t>
            </a:r>
          </a:p>
        </p:txBody>
      </p:sp>
      <p:sp>
        <p:nvSpPr>
          <p:cNvPr id="8" name="TextBox 3"/>
          <p:cNvSpPr txBox="1"/>
          <p:nvPr/>
        </p:nvSpPr>
        <p:spPr>
          <a:xfrm>
            <a:off x="2819401" y="4841796"/>
            <a:ext cx="350520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274320"/>
            <a:r>
              <a:rPr lang="en-US" sz="1000" b="0" spc="0" baseline="0" dirty="0" smtClean="0">
                <a:solidFill>
                  <a:schemeClr val="bg1"/>
                </a:solidFill>
                <a:latin typeface="+mn-lt"/>
                <a:cs typeface="Arial" pitchFamily="34" charset="0"/>
              </a:rPr>
              <a:t>CONFIDENTIAL  •  DO NOT DISCLOSE</a:t>
            </a:r>
            <a:endParaRPr lang="en-US" sz="1000" b="0" spc="0" baseline="0" dirty="0">
              <a:solidFill>
                <a:schemeClr val="bg1"/>
              </a:solidFill>
              <a:latin typeface="+mn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22733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22695"/>
            <a:ext cx="9144000" cy="11388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521" y="1644242"/>
            <a:ext cx="6971533" cy="397586"/>
          </a:xfrm>
        </p:spPr>
        <p:txBody>
          <a:bodyPr anchor="b"/>
          <a:lstStyle>
            <a:lvl1pPr>
              <a:defRPr sz="2000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2041730"/>
            <a:ext cx="6972300" cy="276999"/>
          </a:xfrm>
        </p:spPr>
        <p:txBody>
          <a:bodyPr anchor="t">
            <a:spAutoFit/>
          </a:bodyPr>
          <a:lstStyle>
            <a:lvl1pPr marL="0" indent="0" algn="r">
              <a:lnSpc>
                <a:spcPct val="100000"/>
              </a:lnSpc>
              <a:buFont typeface="Arial" pitchFamily="34" charset="0"/>
              <a:buNone/>
              <a:defRPr sz="1200" b="1" i="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Click to edit subtitle</a:t>
            </a:r>
            <a:endParaRPr lang="en-US" dirty="0"/>
          </a:p>
        </p:txBody>
      </p:sp>
      <p:sp>
        <p:nvSpPr>
          <p:cNvPr id="10" name="TextBox 3"/>
          <p:cNvSpPr txBox="1"/>
          <p:nvPr/>
        </p:nvSpPr>
        <p:spPr>
          <a:xfrm>
            <a:off x="0" y="4928056"/>
            <a:ext cx="1931989" cy="215444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 defTabSz="274320" eaLnBrk="0" hangingPunct="0">
              <a:defRPr/>
            </a:pPr>
            <a:r>
              <a:rPr lang="en-US" sz="400" b="0" kern="300" spc="50" baseline="0" dirty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ＭＳ Ｐゴシック" pitchFamily="34" charset="-128"/>
                <a:cs typeface="Arial"/>
              </a:rPr>
              <a:t/>
            </a:r>
            <a:br>
              <a:rPr lang="en-US" sz="400" b="0" kern="300" spc="50" baseline="0" dirty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ＭＳ Ｐゴシック" pitchFamily="34" charset="-128"/>
                <a:cs typeface="Arial"/>
              </a:rPr>
            </a:br>
            <a:r>
              <a:rPr lang="en-US" sz="400" b="0" kern="300" spc="50" baseline="0" dirty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ＭＳ Ｐゴシック" pitchFamily="34" charset="-128"/>
                <a:cs typeface="Arial"/>
              </a:rPr>
              <a:t>Copyright © 2012, </a:t>
            </a:r>
            <a:r>
              <a:rPr lang="en-US" sz="400" b="0" kern="300" spc="50" baseline="0" dirty="0" smtClean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ＭＳ Ｐゴシック" pitchFamily="34" charset="-128"/>
                <a:cs typeface="Arial"/>
              </a:rPr>
              <a:t>SAS </a:t>
            </a:r>
            <a:r>
              <a:rPr lang="en-US" sz="400" b="0" kern="300" spc="50" baseline="0" dirty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ＭＳ Ｐゴシック" pitchFamily="34" charset="-128"/>
                <a:cs typeface="Arial"/>
              </a:rPr>
              <a:t>Institute Inc. All rights reserved.</a:t>
            </a:r>
          </a:p>
        </p:txBody>
      </p:sp>
      <p:cxnSp>
        <p:nvCxnSpPr>
          <p:cNvPr id="5" name="Straight Connector 4"/>
          <p:cNvCxnSpPr/>
          <p:nvPr/>
        </p:nvCxnSpPr>
        <p:spPr bwMode="auto">
          <a:xfrm>
            <a:off x="7670800" y="1425734"/>
            <a:ext cx="0" cy="1143000"/>
          </a:xfrm>
          <a:prstGeom prst="line">
            <a:avLst/>
          </a:prstGeom>
          <a:solidFill>
            <a:schemeClr val="accent1"/>
          </a:solidFill>
          <a:ln w="12700" cap="flat" cmpd="sng" algn="ctr"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7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3838" y="1804735"/>
            <a:ext cx="725467" cy="386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7476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9818" y="141044"/>
            <a:ext cx="2515438" cy="584775"/>
          </a:xfrm>
        </p:spPr>
        <p:txBody>
          <a:bodyPr/>
          <a:lstStyle/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1" hasCustomPrompt="1"/>
          </p:nvPr>
        </p:nvSpPr>
        <p:spPr>
          <a:xfrm flipH="1">
            <a:off x="2635256" y="255847"/>
            <a:ext cx="6061271" cy="338554"/>
          </a:xfr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buFont typeface="Arial" pitchFamily="34" charset="0"/>
              <a:buNone/>
              <a:defRPr sz="1600" b="1" cap="all" baseline="0">
                <a:solidFill>
                  <a:schemeClr val="tx2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Click to edit subtitle</a:t>
            </a:r>
            <a:endParaRPr lang="en-US" dirty="0"/>
          </a:p>
        </p:txBody>
      </p:sp>
      <p:cxnSp>
        <p:nvCxnSpPr>
          <p:cNvPr id="8" name="Straight Connector 3"/>
          <p:cNvCxnSpPr/>
          <p:nvPr/>
        </p:nvCxnSpPr>
        <p:spPr bwMode="auto">
          <a:xfrm>
            <a:off x="2635256" y="0"/>
            <a:ext cx="0" cy="914400"/>
          </a:xfrm>
          <a:prstGeom prst="line">
            <a:avLst/>
          </a:prstGeom>
          <a:solidFill>
            <a:schemeClr val="accent1"/>
          </a:solidFill>
          <a:ln w="12700" cap="flat" cmpd="sng" algn="ctr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alpha val="0"/>
                  </a:schemeClr>
                </a:gs>
              </a:gsLst>
              <a:lin ang="54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86761573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0838317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629916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52400" y="141044"/>
            <a:ext cx="2330456" cy="584775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736851" y="255847"/>
            <a:ext cx="5953124" cy="338554"/>
          </a:xfr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buFont typeface="Arial" pitchFamily="34" charset="0"/>
              <a:buNone/>
              <a:defRPr sz="1600" b="1" cap="all" baseline="0">
                <a:solidFill>
                  <a:schemeClr val="tx2">
                    <a:lumMod val="50000"/>
                  </a:schemeClr>
                </a:solidFill>
                <a:effectLst/>
              </a:defRPr>
            </a:lvl1pPr>
            <a:lvl2pPr marL="0" indent="0" algn="r">
              <a:buFontTx/>
              <a:buNone/>
              <a:defRPr sz="1400" b="1">
                <a:solidFill>
                  <a:schemeClr val="bg1"/>
                </a:solidFill>
              </a:defRPr>
            </a:lvl2pPr>
            <a:lvl3pPr marL="182880" indent="0" algn="r">
              <a:buFontTx/>
              <a:buNone/>
              <a:defRPr sz="1400" b="1">
                <a:solidFill>
                  <a:schemeClr val="bg1"/>
                </a:solidFill>
              </a:defRPr>
            </a:lvl3pPr>
            <a:lvl4pPr marL="365760" indent="0" algn="r">
              <a:buFontTx/>
              <a:buNone/>
              <a:defRPr sz="1400" b="1">
                <a:solidFill>
                  <a:schemeClr val="bg1"/>
                </a:solidFill>
              </a:defRPr>
            </a:lvl4pPr>
            <a:lvl5pPr marL="548640" indent="0" algn="r">
              <a:buFontTx/>
              <a:buNone/>
              <a:defRPr sz="14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SUBTITLE</a:t>
            </a:r>
            <a:endParaRPr lang="en-US" dirty="0"/>
          </a:p>
        </p:txBody>
      </p:sp>
      <p:sp>
        <p:nvSpPr>
          <p:cNvPr id="5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2736850" y="1879253"/>
            <a:ext cx="5943600" cy="1384995"/>
          </a:xfrm>
        </p:spPr>
        <p:txBody>
          <a:bodyPr anchor="ctr">
            <a:spAutoFit/>
          </a:bodyPr>
          <a:lstStyle/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52400" y="2193185"/>
            <a:ext cx="2325116" cy="757130"/>
          </a:xfrm>
        </p:spPr>
        <p:txBody>
          <a:bodyPr wrap="square" anchor="ctr">
            <a:spAutoFit/>
          </a:bodyPr>
          <a:lstStyle>
            <a:lvl1pPr marL="0" indent="0" algn="r">
              <a:buFont typeface="Arial" pitchFamily="34" charset="0"/>
              <a:buNone/>
              <a:defRPr sz="1800" b="1" cap="none" baseline="0"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pPr lvl="0"/>
            <a:r>
              <a:rPr lang="en-US" dirty="0" smtClean="0"/>
              <a:t>Click to edit caption text</a:t>
            </a:r>
            <a:endParaRPr lang="en-US" dirty="0"/>
          </a:p>
        </p:txBody>
      </p:sp>
      <p:sp>
        <p:nvSpPr>
          <p:cNvPr id="11" name="TextBox 5"/>
          <p:cNvSpPr txBox="1"/>
          <p:nvPr/>
        </p:nvSpPr>
        <p:spPr>
          <a:xfrm>
            <a:off x="0" y="4928056"/>
            <a:ext cx="1931989" cy="215444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 eaLnBrk="0" hangingPunct="0">
              <a:defRPr/>
            </a:pPr>
            <a:r>
              <a:rPr lang="en-US" sz="400" b="0" kern="300" spc="50" dirty="0">
                <a:solidFill>
                  <a:schemeClr val="accent1"/>
                </a:solidFill>
                <a:latin typeface="Arial"/>
                <a:ea typeface="ＭＳ Ｐゴシック" pitchFamily="34" charset="-128"/>
                <a:cs typeface="Arial"/>
              </a:rPr>
              <a:t/>
            </a:r>
            <a:br>
              <a:rPr lang="en-US" sz="400" b="0" kern="300" spc="50" dirty="0">
                <a:solidFill>
                  <a:schemeClr val="accent1"/>
                </a:solidFill>
                <a:latin typeface="Arial"/>
                <a:ea typeface="ＭＳ Ｐゴシック" pitchFamily="34" charset="-128"/>
                <a:cs typeface="Arial"/>
              </a:rPr>
            </a:br>
            <a:r>
              <a:rPr lang="en-US" sz="400" b="0" kern="300" spc="50" dirty="0">
                <a:solidFill>
                  <a:schemeClr val="accent1"/>
                </a:solidFill>
                <a:latin typeface="Arial"/>
                <a:ea typeface="ＭＳ Ｐゴシック" pitchFamily="34" charset="-128"/>
                <a:cs typeface="Arial"/>
              </a:rPr>
              <a:t>Copyright © 2012, </a:t>
            </a:r>
            <a:r>
              <a:rPr lang="en-US" sz="400" b="0" kern="300" spc="50" dirty="0" smtClean="0">
                <a:solidFill>
                  <a:schemeClr val="accent1"/>
                </a:solidFill>
                <a:latin typeface="Arial"/>
                <a:ea typeface="ＭＳ Ｐゴシック" pitchFamily="34" charset="-128"/>
                <a:cs typeface="Arial"/>
              </a:rPr>
              <a:t>SAS </a:t>
            </a:r>
            <a:r>
              <a:rPr lang="en-US" sz="400" b="0" kern="300" spc="50" dirty="0">
                <a:solidFill>
                  <a:schemeClr val="accent1"/>
                </a:solidFill>
                <a:latin typeface="Arial"/>
                <a:ea typeface="ＭＳ Ｐゴシック" pitchFamily="34" charset="-128"/>
                <a:cs typeface="Arial"/>
              </a:rPr>
              <a:t>Institute Inc. All rights reserved.</a:t>
            </a:r>
          </a:p>
        </p:txBody>
      </p:sp>
      <p:pic>
        <p:nvPicPr>
          <p:cNvPr id="10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0441" y="4670708"/>
            <a:ext cx="1018358" cy="236924"/>
          </a:xfrm>
          <a:prstGeom prst="rect">
            <a:avLst/>
          </a:prstGeom>
        </p:spPr>
      </p:pic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0480" y="5032439"/>
            <a:ext cx="98425" cy="87312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">
                <a:solidFill>
                  <a:srgbClr val="FFFFFF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BB32CF86-74D5-4131-BD5B-0B0C381A05A6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Slide Number 4"/>
          <p:cNvSpPr>
            <a:spLocks noChangeArrowheads="1"/>
          </p:cNvSpPr>
          <p:nvPr/>
        </p:nvSpPr>
        <p:spPr bwMode="auto">
          <a:xfrm>
            <a:off x="30480" y="4738751"/>
            <a:ext cx="5334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 anchor="ctr"/>
          <a:lstStyle/>
          <a:p>
            <a:pPr defTabSz="365125" eaLnBrk="0" hangingPunct="0"/>
            <a:fld id="{6F69A6DD-E441-4735-BDEE-831923901EE3}" type="slidenum">
              <a:rPr lang="en-US" sz="1400" b="1">
                <a:solidFill>
                  <a:srgbClr val="2C3134"/>
                </a:solidFill>
                <a:latin typeface="Arial" pitchFamily="34" charset="0"/>
              </a:rPr>
              <a:pPr defTabSz="365125" eaLnBrk="0" hangingPunct="0"/>
              <a:t>‹#›</a:t>
            </a:fld>
            <a:endParaRPr lang="en-US" sz="1400">
              <a:solidFill>
                <a:srgbClr val="2C313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131490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ase Study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5100" y="0"/>
            <a:ext cx="26289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9818" y="141044"/>
            <a:ext cx="2515438" cy="584775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635256" y="277152"/>
            <a:ext cx="3879844" cy="307777"/>
          </a:xfr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buFont typeface="Arial" pitchFamily="34" charset="0"/>
              <a:buNone/>
              <a:defRPr sz="1400" b="1" cap="all" baseline="0">
                <a:solidFill>
                  <a:schemeClr val="tx2">
                    <a:lumMod val="50000"/>
                  </a:schemeClr>
                </a:solidFill>
                <a:effectLst/>
              </a:defRPr>
            </a:lvl1pPr>
          </a:lstStyle>
          <a:p>
            <a:pPr lvl="0"/>
            <a:r>
              <a:rPr lang="en-US" dirty="0" smtClean="0"/>
              <a:t>Click to edit subtitle</a:t>
            </a:r>
            <a:endParaRPr lang="en-US" dirty="0"/>
          </a:p>
        </p:txBody>
      </p:sp>
      <p:sp>
        <p:nvSpPr>
          <p:cNvPr id="5" name="Content Placeholder 3"/>
          <p:cNvSpPr>
            <a:spLocks noGrp="1"/>
          </p:cNvSpPr>
          <p:nvPr>
            <p:ph sz="quarter" idx="15" hasCustomPrompt="1"/>
          </p:nvPr>
        </p:nvSpPr>
        <p:spPr>
          <a:xfrm>
            <a:off x="466405" y="1879253"/>
            <a:ext cx="5578454" cy="1384995"/>
          </a:xfrm>
        </p:spPr>
        <p:txBody>
          <a:bodyPr anchor="ctr">
            <a:spAutoFit/>
          </a:bodyPr>
          <a:lstStyle>
            <a:lvl1pPr>
              <a:defRPr baseline="0"/>
            </a:lvl1pPr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half" idx="13" hasCustomPrompt="1"/>
          </p:nvPr>
        </p:nvSpPr>
        <p:spPr>
          <a:xfrm flipH="1">
            <a:off x="6602412" y="277719"/>
            <a:ext cx="2448465" cy="307777"/>
          </a:xfrm>
        </p:spPr>
        <p:txBody>
          <a:bodyPr anchor="ctr"/>
          <a:lstStyle>
            <a:lvl1pPr marL="0" indent="0" algn="l">
              <a:lnSpc>
                <a:spcPct val="100000"/>
              </a:lnSpc>
              <a:buFont typeface="Arial" pitchFamily="34" charset="0"/>
              <a:buNone/>
              <a:defRPr sz="1400" b="1" cap="all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HEADING</a:t>
            </a:r>
            <a:endParaRPr lang="en-US" dirty="0"/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6602878" y="2193185"/>
            <a:ext cx="2448000" cy="757130"/>
          </a:xfrm>
        </p:spPr>
        <p:txBody>
          <a:bodyPr wrap="square" anchor="ctr">
            <a:spAutoFit/>
          </a:bodyPr>
          <a:lstStyle>
            <a:lvl1pPr marL="0" indent="0">
              <a:buFont typeface="Arial" pitchFamily="34" charset="0"/>
              <a:buNone/>
              <a:defRPr sz="1800" b="1" cap="none" baseline="0">
                <a:solidFill>
                  <a:schemeClr val="bg1"/>
                </a:solidFill>
              </a:defRPr>
            </a:lvl1pPr>
            <a:lvl2pPr marL="0" indent="0">
              <a:buFontTx/>
              <a:buNone/>
              <a:defRPr/>
            </a:lvl2pPr>
            <a:lvl3pPr marL="182880" indent="0">
              <a:buFontTx/>
              <a:buNone/>
              <a:defRPr/>
            </a:lvl3pPr>
            <a:lvl4pPr marL="365760" indent="0">
              <a:buFontTx/>
              <a:buNone/>
              <a:defRPr/>
            </a:lvl4pPr>
            <a:lvl5pPr marL="548640" indent="0"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caption text</a:t>
            </a:r>
            <a:endParaRPr lang="en-US" dirty="0"/>
          </a:p>
        </p:txBody>
      </p:sp>
      <p:sp>
        <p:nvSpPr>
          <p:cNvPr id="14" name="TextBox 6"/>
          <p:cNvSpPr txBox="1"/>
          <p:nvPr/>
        </p:nvSpPr>
        <p:spPr>
          <a:xfrm>
            <a:off x="0" y="4928056"/>
            <a:ext cx="1931989" cy="215444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 defTabSz="274320" eaLnBrk="0" hangingPunct="0">
              <a:defRPr/>
            </a:pPr>
            <a:r>
              <a:rPr lang="en-US" sz="400" b="0" kern="300" spc="50" baseline="0" dirty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ＭＳ Ｐゴシック" pitchFamily="34" charset="-128"/>
                <a:cs typeface="Arial"/>
              </a:rPr>
              <a:t/>
            </a:r>
            <a:br>
              <a:rPr lang="en-US" sz="400" b="0" kern="300" spc="50" baseline="0" dirty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ＭＳ Ｐゴシック" pitchFamily="34" charset="-128"/>
                <a:cs typeface="Arial"/>
              </a:rPr>
            </a:br>
            <a:r>
              <a:rPr lang="en-US" sz="400" b="0" kern="300" spc="50" baseline="0" dirty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ＭＳ Ｐゴシック" pitchFamily="34" charset="-128"/>
                <a:cs typeface="Arial"/>
              </a:rPr>
              <a:t>Copyright © 2012, </a:t>
            </a:r>
            <a:r>
              <a:rPr lang="en-US" sz="400" b="0" kern="300" spc="50" baseline="0" dirty="0" smtClean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ＭＳ Ｐゴシック" pitchFamily="34" charset="-128"/>
                <a:cs typeface="Arial"/>
              </a:rPr>
              <a:t>SAS </a:t>
            </a:r>
            <a:r>
              <a:rPr lang="en-US" sz="400" b="0" kern="300" spc="50" baseline="0" dirty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ＭＳ Ｐゴシック" pitchFamily="34" charset="-128"/>
                <a:cs typeface="Arial"/>
              </a:rPr>
              <a:t>Institute Inc. All rights reserved.</a:t>
            </a:r>
          </a:p>
        </p:txBody>
      </p:sp>
      <p:pic>
        <p:nvPicPr>
          <p:cNvPr id="13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9299" y="4671264"/>
            <a:ext cx="1018358" cy="235811"/>
          </a:xfrm>
          <a:prstGeom prst="rect">
            <a:avLst/>
          </a:prstGeom>
        </p:spPr>
      </p:pic>
      <p:cxnSp>
        <p:nvCxnSpPr>
          <p:cNvPr id="17" name="Straight Connector 8"/>
          <p:cNvCxnSpPr/>
          <p:nvPr/>
        </p:nvCxnSpPr>
        <p:spPr bwMode="auto">
          <a:xfrm>
            <a:off x="2635256" y="0"/>
            <a:ext cx="0" cy="914400"/>
          </a:xfrm>
          <a:prstGeom prst="line">
            <a:avLst/>
          </a:prstGeom>
          <a:solidFill>
            <a:schemeClr val="accent1"/>
          </a:solidFill>
          <a:ln w="12700" cap="flat" cmpd="sng" algn="ctr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alpha val="0"/>
                  </a:schemeClr>
                </a:gs>
              </a:gsLst>
              <a:lin ang="54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0480" y="5032439"/>
            <a:ext cx="98425" cy="87312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">
                <a:solidFill>
                  <a:srgbClr val="FFFFFF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BB32CF86-74D5-4131-BD5B-0B0C381A05A6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Slide Number 4"/>
          <p:cNvSpPr>
            <a:spLocks noChangeArrowheads="1"/>
          </p:cNvSpPr>
          <p:nvPr/>
        </p:nvSpPr>
        <p:spPr bwMode="auto">
          <a:xfrm>
            <a:off x="30480" y="4738751"/>
            <a:ext cx="5334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 anchor="ctr"/>
          <a:lstStyle/>
          <a:p>
            <a:pPr defTabSz="365125" eaLnBrk="0" hangingPunct="0"/>
            <a:fld id="{6F69A6DD-E441-4735-BDEE-831923901EE3}" type="slidenum">
              <a:rPr lang="en-US" sz="1400" b="1">
                <a:solidFill>
                  <a:srgbClr val="2C3134"/>
                </a:solidFill>
                <a:latin typeface="Arial" pitchFamily="34" charset="0"/>
              </a:rPr>
              <a:pPr defTabSz="365125" eaLnBrk="0" hangingPunct="0"/>
              <a:t>‹#›</a:t>
            </a:fld>
            <a:endParaRPr lang="en-US" sz="1400">
              <a:solidFill>
                <a:srgbClr val="2C313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48113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 descr="C:\Users\RussianBear\Desktop\OnCloud_Jon\CloudComputing_NIST_IMAGES\PanoramicBLU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02425"/>
            <a:ext cx="9144000" cy="2929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9818" y="141044"/>
            <a:ext cx="2515438" cy="584775"/>
          </a:xfrm>
        </p:spPr>
        <p:txBody>
          <a:bodyPr/>
          <a:lstStyle/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635250" y="251605"/>
            <a:ext cx="6051550" cy="338554"/>
          </a:xfr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1" i="0" cap="all" baseline="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Click to edit subtitle</a:t>
            </a:r>
          </a:p>
        </p:txBody>
      </p:sp>
      <p:sp>
        <p:nvSpPr>
          <p:cNvPr id="17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468313" y="1879253"/>
            <a:ext cx="4010025" cy="1384995"/>
          </a:xfrm>
        </p:spPr>
        <p:txBody>
          <a:bodyPr wrap="square" anchor="ctr">
            <a:spAutoFit/>
          </a:bodyPr>
          <a:lstStyle>
            <a:lvl1pPr>
              <a:buClr>
                <a:schemeClr val="bg1"/>
              </a:buClr>
              <a:defRPr baseline="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baseline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baseline="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baseline="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9" name="Content Placeholder 4"/>
          <p:cNvSpPr>
            <a:spLocks noGrp="1"/>
          </p:cNvSpPr>
          <p:nvPr>
            <p:ph sz="quarter" idx="14" hasCustomPrompt="1"/>
          </p:nvPr>
        </p:nvSpPr>
        <p:spPr>
          <a:xfrm>
            <a:off x="4664075" y="1879253"/>
            <a:ext cx="4022725" cy="1384995"/>
          </a:xfrm>
        </p:spPr>
        <p:txBody>
          <a:bodyPr anchor="ctr"/>
          <a:lstStyle>
            <a:lvl1pPr>
              <a:buClr>
                <a:schemeClr val="bg1"/>
              </a:buClr>
              <a:defRPr baseline="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baseline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baseline="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baseline="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0" name="TextBox 5"/>
          <p:cNvSpPr txBox="1"/>
          <p:nvPr/>
        </p:nvSpPr>
        <p:spPr>
          <a:xfrm>
            <a:off x="0" y="4928056"/>
            <a:ext cx="1931989" cy="215444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 defTabSz="274320" eaLnBrk="0" hangingPunct="0">
              <a:defRPr/>
            </a:pPr>
            <a:r>
              <a:rPr lang="en-US" sz="400" b="0" kern="300" spc="50" baseline="0" dirty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ＭＳ Ｐゴシック" pitchFamily="34" charset="-128"/>
                <a:cs typeface="Arial"/>
              </a:rPr>
              <a:t/>
            </a:r>
            <a:br>
              <a:rPr lang="en-US" sz="400" b="0" kern="300" spc="50" baseline="0" dirty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ＭＳ Ｐゴシック" pitchFamily="34" charset="-128"/>
                <a:cs typeface="Arial"/>
              </a:rPr>
            </a:br>
            <a:r>
              <a:rPr lang="en-US" sz="400" b="0" kern="300" spc="50" baseline="0" dirty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ＭＳ Ｐゴシック" pitchFamily="34" charset="-128"/>
                <a:cs typeface="Arial"/>
              </a:rPr>
              <a:t>Copyright © 2012, </a:t>
            </a:r>
            <a:r>
              <a:rPr lang="en-US" sz="400" b="0" kern="300" spc="50" baseline="0" dirty="0" smtClean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ＭＳ Ｐゴシック" pitchFamily="34" charset="-128"/>
                <a:cs typeface="Arial"/>
              </a:rPr>
              <a:t>SAS </a:t>
            </a:r>
            <a:r>
              <a:rPr lang="en-US" sz="400" b="0" kern="300" spc="50" baseline="0" dirty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ＭＳ Ｐゴシック" pitchFamily="34" charset="-128"/>
                <a:cs typeface="Arial"/>
              </a:rPr>
              <a:t>Institute Inc. All rights reserved.</a:t>
            </a:r>
          </a:p>
        </p:txBody>
      </p:sp>
      <p:pic>
        <p:nvPicPr>
          <p:cNvPr id="5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0441" y="4670708"/>
            <a:ext cx="1018358" cy="236924"/>
          </a:xfrm>
          <a:prstGeom prst="rect">
            <a:avLst/>
          </a:prstGeom>
        </p:spPr>
      </p:pic>
      <p:cxnSp>
        <p:nvCxnSpPr>
          <p:cNvPr id="6" name="Straight Connector 7"/>
          <p:cNvCxnSpPr/>
          <p:nvPr/>
        </p:nvCxnSpPr>
        <p:spPr bwMode="auto">
          <a:xfrm>
            <a:off x="2635256" y="0"/>
            <a:ext cx="0" cy="914400"/>
          </a:xfrm>
          <a:prstGeom prst="line">
            <a:avLst/>
          </a:prstGeom>
          <a:solidFill>
            <a:schemeClr val="accent1"/>
          </a:solidFill>
          <a:ln w="12700" cap="flat" cmpd="sng" algn="ctr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alpha val="0"/>
                  </a:schemeClr>
                </a:gs>
              </a:gsLst>
              <a:lin ang="54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0480" y="5032439"/>
            <a:ext cx="98425" cy="87312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">
                <a:solidFill>
                  <a:srgbClr val="FFFFFF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BB32CF86-74D5-4131-BD5B-0B0C381A05A6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Slide Number 4"/>
          <p:cNvSpPr>
            <a:spLocks noChangeArrowheads="1"/>
          </p:cNvSpPr>
          <p:nvPr/>
        </p:nvSpPr>
        <p:spPr bwMode="auto">
          <a:xfrm>
            <a:off x="30480" y="4738751"/>
            <a:ext cx="5334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 anchor="ctr"/>
          <a:lstStyle/>
          <a:p>
            <a:pPr defTabSz="365125" eaLnBrk="0" hangingPunct="0"/>
            <a:fld id="{6F69A6DD-E441-4735-BDEE-831923901EE3}" type="slidenum">
              <a:rPr lang="en-US" sz="1400" b="1">
                <a:solidFill>
                  <a:srgbClr val="2C3134"/>
                </a:solidFill>
                <a:latin typeface="Arial" pitchFamily="34" charset="0"/>
              </a:rPr>
              <a:pPr defTabSz="365125" eaLnBrk="0" hangingPunct="0"/>
              <a:t>‹#›</a:t>
            </a:fld>
            <a:endParaRPr lang="en-US" sz="1400">
              <a:solidFill>
                <a:srgbClr val="2C313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703968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119818" y="141044"/>
            <a:ext cx="2515438" cy="584775"/>
          </a:xfrm>
        </p:spPr>
        <p:txBody>
          <a:bodyPr/>
          <a:lstStyle/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3" hasCustomPrompt="1"/>
          </p:nvPr>
        </p:nvSpPr>
        <p:spPr>
          <a:xfrm>
            <a:off x="2635256" y="257356"/>
            <a:ext cx="6047152" cy="338554"/>
          </a:xfrm>
        </p:spPr>
        <p:txBody>
          <a:bodyPr wrap="square" anchor="ctr">
            <a:spAutoFit/>
          </a:bodyPr>
          <a:lstStyle>
            <a:lvl1pPr marL="0" indent="0">
              <a:lnSpc>
                <a:spcPct val="100000"/>
              </a:lnSpc>
              <a:buFont typeface="Arial" pitchFamily="34" charset="0"/>
              <a:buNone/>
              <a:defRPr sz="1600" b="1" cap="all" baseline="0">
                <a:solidFill>
                  <a:schemeClr val="tx2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subtitle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4" hasCustomPrompt="1"/>
          </p:nvPr>
        </p:nvSpPr>
        <p:spPr>
          <a:xfrm>
            <a:off x="457201" y="1879253"/>
            <a:ext cx="3883025" cy="1384995"/>
          </a:xfrm>
        </p:spPr>
        <p:txBody>
          <a:bodyPr wrap="square" anchor="ctr">
            <a:spAutoFit/>
          </a:bodyPr>
          <a:lstStyle>
            <a:lvl1pPr>
              <a:defRPr sz="1800" baseline="0"/>
            </a:lvl1pPr>
            <a:lvl2pPr>
              <a:defRPr sz="1600" baseline="0"/>
            </a:lvl2pPr>
            <a:lvl3pPr>
              <a:defRPr sz="1400"/>
            </a:lvl3pPr>
            <a:lvl4pPr>
              <a:defRPr sz="1200"/>
            </a:lvl4pPr>
            <a:lvl5pPr>
              <a:defRPr sz="1000" baseline="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Content Placeholder 4"/>
          <p:cNvSpPr>
            <a:spLocks noGrp="1"/>
          </p:cNvSpPr>
          <p:nvPr>
            <p:ph sz="quarter" idx="15" hasCustomPrompt="1"/>
          </p:nvPr>
        </p:nvSpPr>
        <p:spPr>
          <a:xfrm>
            <a:off x="4802187" y="1879253"/>
            <a:ext cx="3880221" cy="1384995"/>
          </a:xfrm>
        </p:spPr>
        <p:txBody>
          <a:bodyPr wrap="square">
            <a:spAutoFit/>
          </a:bodyPr>
          <a:lstStyle>
            <a:lvl1pPr>
              <a:defRPr baseline="0"/>
            </a:lvl1pPr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5" name="TextBox 5"/>
          <p:cNvSpPr txBox="1"/>
          <p:nvPr/>
        </p:nvSpPr>
        <p:spPr>
          <a:xfrm>
            <a:off x="0" y="4928056"/>
            <a:ext cx="1931989" cy="215444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 eaLnBrk="0" hangingPunct="0">
              <a:defRPr/>
            </a:pPr>
            <a:r>
              <a:rPr lang="en-US" sz="400" b="0" kern="300" spc="50" dirty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ＭＳ Ｐゴシック" pitchFamily="34" charset="-128"/>
                <a:cs typeface="Arial"/>
              </a:rPr>
              <a:t/>
            </a:r>
            <a:br>
              <a:rPr lang="en-US" sz="400" b="0" kern="300" spc="50" dirty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ＭＳ Ｐゴシック" pitchFamily="34" charset="-128"/>
                <a:cs typeface="Arial"/>
              </a:rPr>
            </a:br>
            <a:r>
              <a:rPr lang="en-US" sz="400" b="0" kern="300" spc="50" dirty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ＭＳ Ｐゴシック" pitchFamily="34" charset="-128"/>
                <a:cs typeface="Arial"/>
              </a:rPr>
              <a:t>Copyright © 2012, </a:t>
            </a:r>
            <a:r>
              <a:rPr lang="en-US" sz="400" b="0" kern="300" spc="50" dirty="0" smtClean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ＭＳ Ｐゴシック" pitchFamily="34" charset="-128"/>
                <a:cs typeface="Arial"/>
              </a:rPr>
              <a:t>SAS </a:t>
            </a:r>
            <a:r>
              <a:rPr lang="en-US" sz="400" b="0" kern="300" spc="50" dirty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ＭＳ Ｐゴシック" pitchFamily="34" charset="-128"/>
                <a:cs typeface="Arial"/>
              </a:rPr>
              <a:t>Institute Inc. All rights reserved.</a:t>
            </a:r>
          </a:p>
        </p:txBody>
      </p:sp>
      <p:pic>
        <p:nvPicPr>
          <p:cNvPr id="19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0441" y="4670708"/>
            <a:ext cx="1018358" cy="236924"/>
          </a:xfrm>
          <a:prstGeom prst="rect">
            <a:avLst/>
          </a:prstGeom>
        </p:spPr>
      </p:pic>
      <p:cxnSp>
        <p:nvCxnSpPr>
          <p:cNvPr id="16" name="Straight Connector 7"/>
          <p:cNvCxnSpPr/>
          <p:nvPr/>
        </p:nvCxnSpPr>
        <p:spPr bwMode="auto">
          <a:xfrm>
            <a:off x="2635256" y="0"/>
            <a:ext cx="0" cy="914400"/>
          </a:xfrm>
          <a:prstGeom prst="line">
            <a:avLst/>
          </a:prstGeom>
          <a:solidFill>
            <a:schemeClr val="accent1"/>
          </a:solidFill>
          <a:ln w="12700" cap="flat" cmpd="sng" algn="ctr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alpha val="0"/>
                  </a:schemeClr>
                </a:gs>
              </a:gsLst>
              <a:lin ang="54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" name="Slide Number Placeholder 5"/>
          <p:cNvSpPr>
            <a:spLocks noGrp="1"/>
          </p:cNvSpPr>
          <p:nvPr>
            <p:ph type="sldNum" sz="quarter" idx="16"/>
          </p:nvPr>
        </p:nvSpPr>
        <p:spPr>
          <a:xfrm>
            <a:off x="30480" y="5032439"/>
            <a:ext cx="98425" cy="87312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">
                <a:solidFill>
                  <a:srgbClr val="FFFFFF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BB32CF86-74D5-4131-BD5B-0B0C381A05A6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Slide Number 4"/>
          <p:cNvSpPr>
            <a:spLocks noChangeArrowheads="1"/>
          </p:cNvSpPr>
          <p:nvPr/>
        </p:nvSpPr>
        <p:spPr bwMode="auto">
          <a:xfrm>
            <a:off x="30480" y="4738751"/>
            <a:ext cx="5334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 anchor="ctr"/>
          <a:lstStyle/>
          <a:p>
            <a:pPr defTabSz="365125" eaLnBrk="0" hangingPunct="0"/>
            <a:fld id="{6F69A6DD-E441-4735-BDEE-831923901EE3}" type="slidenum">
              <a:rPr lang="en-US" sz="1400" b="1">
                <a:solidFill>
                  <a:srgbClr val="2C3134"/>
                </a:solidFill>
                <a:latin typeface="Arial" pitchFamily="34" charset="0"/>
              </a:rPr>
              <a:pPr defTabSz="365125" eaLnBrk="0" hangingPunct="0"/>
              <a:t>‹#›</a:t>
            </a:fld>
            <a:endParaRPr lang="en-US" sz="1400">
              <a:solidFill>
                <a:srgbClr val="2C313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049877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8.xml"/><Relationship Id="rId10" Type="http://schemas.openxmlformats.org/officeDocument/2006/relationships/image" Target="../media/image11.jpeg"/><Relationship Id="rId4" Type="http://schemas.openxmlformats.org/officeDocument/2006/relationships/slideLayout" Target="../slideLayouts/slideLayout17.xml"/><Relationship Id="rId9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Footer_16x9_06.png"/>
          <p:cNvPicPr>
            <a:picLocks/>
          </p:cNvPicPr>
          <p:nvPr/>
        </p:nvPicPr>
        <p:blipFill>
          <a:blip r:embed="rId15"/>
          <a:srcRect/>
          <a:stretch>
            <a:fillRect/>
          </a:stretch>
        </p:blipFill>
        <p:spPr bwMode="auto">
          <a:xfrm>
            <a:off x="0" y="4778375"/>
            <a:ext cx="91440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119818" y="4807"/>
            <a:ext cx="2515438" cy="85725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79253"/>
            <a:ext cx="8229600" cy="1384995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/>
          <a:p>
            <a:pPr lvl="0"/>
            <a:r>
              <a:rPr lang="en-US" dirty="0" smtClean="0"/>
              <a:t>Click to edit Master text styles	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8" name="TextBox 3"/>
          <p:cNvSpPr txBox="1"/>
          <p:nvPr/>
        </p:nvSpPr>
        <p:spPr>
          <a:xfrm>
            <a:off x="0" y="4928056"/>
            <a:ext cx="1931989" cy="215444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 eaLnBrk="0" hangingPunct="0">
              <a:defRPr/>
            </a:pPr>
            <a:r>
              <a:rPr lang="en-US" sz="400" b="0" kern="300" spc="50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"/>
                <a:ea typeface="ＭＳ Ｐゴシック" pitchFamily="34" charset="-128"/>
                <a:cs typeface="Arial"/>
              </a:rPr>
              <a:t/>
            </a:r>
            <a:br>
              <a:rPr lang="en-US" sz="400" b="0" kern="300" spc="50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"/>
                <a:ea typeface="ＭＳ Ｐゴシック" pitchFamily="34" charset="-128"/>
                <a:cs typeface="Arial"/>
              </a:rPr>
            </a:br>
            <a:r>
              <a:rPr lang="en-US" sz="400" b="0" kern="300" spc="50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"/>
                <a:ea typeface="ＭＳ Ｐゴシック" pitchFamily="34" charset="-128"/>
                <a:cs typeface="Arial"/>
              </a:rPr>
              <a:t>Copyright © 2012, </a:t>
            </a:r>
            <a:r>
              <a:rPr lang="en-US" sz="400" b="0" kern="300" spc="5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Arial"/>
                <a:ea typeface="ＭＳ Ｐゴシック" pitchFamily="34" charset="-128"/>
                <a:cs typeface="Arial"/>
              </a:rPr>
              <a:t>SAS </a:t>
            </a:r>
            <a:r>
              <a:rPr lang="en-US" sz="400" b="0" kern="300" spc="50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"/>
                <a:ea typeface="ＭＳ Ｐゴシック" pitchFamily="34" charset="-128"/>
                <a:cs typeface="Arial"/>
              </a:rPr>
              <a:t>Institute Inc. All rights reserved.</a:t>
            </a:r>
          </a:p>
        </p:txBody>
      </p:sp>
      <p:sp>
        <p:nvSpPr>
          <p:cNvPr id="9" name="Slide Number 4"/>
          <p:cNvSpPr>
            <a:spLocks noChangeArrowheads="1"/>
          </p:cNvSpPr>
          <p:nvPr/>
        </p:nvSpPr>
        <p:spPr bwMode="auto">
          <a:xfrm>
            <a:off x="30480" y="4738751"/>
            <a:ext cx="5334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 anchor="ctr"/>
          <a:lstStyle/>
          <a:p>
            <a:pPr defTabSz="365125" eaLnBrk="0" hangingPunct="0"/>
            <a:fld id="{6F69A6DD-E441-4735-BDEE-831923901EE3}" type="slidenum">
              <a:rPr lang="en-US" sz="1400" b="1">
                <a:solidFill>
                  <a:schemeClr val="tx1"/>
                </a:solidFill>
                <a:latin typeface="Arial" pitchFamily="34" charset="0"/>
              </a:rPr>
              <a:pPr defTabSz="365125" eaLnBrk="0" hangingPunct="0"/>
              <a:t>‹#›</a:t>
            </a:fld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4524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005" r:id="rId1"/>
    <p:sldLayoutId id="2147485006" r:id="rId2"/>
    <p:sldLayoutId id="2147485007" r:id="rId3"/>
    <p:sldLayoutId id="2147485008" r:id="rId4"/>
    <p:sldLayoutId id="2147485009" r:id="rId5"/>
    <p:sldLayoutId id="2147485010" r:id="rId6"/>
    <p:sldLayoutId id="2147485011" r:id="rId7"/>
    <p:sldLayoutId id="2147485012" r:id="rId8"/>
    <p:sldLayoutId id="2147485013" r:id="rId9"/>
    <p:sldLayoutId id="2147485014" r:id="rId10"/>
    <p:sldLayoutId id="2147485015" r:id="rId11"/>
    <p:sldLayoutId id="2147485016" r:id="rId12"/>
    <p:sldLayoutId id="2147485017" r:id="rId13"/>
  </p:sldLayoutIdLst>
  <p:transition>
    <p:fade/>
  </p:transition>
  <p:timing>
    <p:tnLst>
      <p:par>
        <p:cTn id="1" dur="indefinite" restart="never" nodeType="tmRoot"/>
      </p:par>
    </p:tnLst>
  </p:timing>
  <p:hf sldNum="0" hdr="0" ftr="0" dt="0"/>
  <p:txStyles>
    <p:titleStyle>
      <a:lvl1pPr algn="r" defTabSz="182880" rtl="0" eaLnBrk="1" latinLnBrk="0" hangingPunct="1">
        <a:spcBef>
          <a:spcPct val="0"/>
        </a:spcBef>
        <a:buNone/>
        <a:defRPr sz="1600" kern="1200" cap="all" baseline="0">
          <a:solidFill>
            <a:schemeClr val="accent3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365760" rtl="0" eaLnBrk="1" latinLnBrk="0" hangingPunct="1">
        <a:lnSpc>
          <a:spcPct val="120000"/>
        </a:lnSpc>
        <a:spcBef>
          <a:spcPts val="0"/>
        </a:spcBef>
        <a:buClr>
          <a:schemeClr val="accent2"/>
        </a:buClr>
        <a:buSzPct val="80000"/>
        <a:buFont typeface="Arial" pitchFamily="34" charset="0"/>
        <a:buChar char="•"/>
        <a:defRPr sz="1800" b="0" kern="1200" cap="none" baseline="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1pPr>
      <a:lvl2pPr marL="365760" indent="-182880" algn="l" defTabSz="365760" rtl="0" eaLnBrk="1" latinLnBrk="0" hangingPunct="1">
        <a:lnSpc>
          <a:spcPct val="120000"/>
        </a:lnSpc>
        <a:spcBef>
          <a:spcPts val="0"/>
        </a:spcBef>
        <a:buClr>
          <a:schemeClr val="accent2"/>
        </a:buClr>
        <a:buSzPct val="80000"/>
        <a:buFont typeface="Arial" pitchFamily="34" charset="0"/>
        <a:buChar char="•"/>
        <a:tabLst/>
        <a:defRPr sz="1600" kern="1200" baseline="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2pPr>
      <a:lvl3pPr marL="548640" indent="-182880" algn="l" defTabSz="365760" rtl="0" eaLnBrk="1" latinLnBrk="0" hangingPunct="1">
        <a:lnSpc>
          <a:spcPct val="120000"/>
        </a:lnSpc>
        <a:spcBef>
          <a:spcPts val="0"/>
        </a:spcBef>
        <a:buClr>
          <a:schemeClr val="accent2"/>
        </a:buClr>
        <a:buSzPct val="80000"/>
        <a:buFont typeface="Arial" pitchFamily="34" charset="0"/>
        <a:buChar char="•"/>
        <a:defRPr sz="1400" kern="1200" baseline="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3pPr>
      <a:lvl4pPr marL="731520" indent="-182880" algn="l" defTabSz="365760" rtl="0" eaLnBrk="1" latinLnBrk="0" hangingPunct="1">
        <a:lnSpc>
          <a:spcPct val="120000"/>
        </a:lnSpc>
        <a:spcBef>
          <a:spcPts val="0"/>
        </a:spcBef>
        <a:buClr>
          <a:schemeClr val="accent2"/>
        </a:buClr>
        <a:buSzPct val="80000"/>
        <a:buFont typeface="Arial" pitchFamily="34" charset="0"/>
        <a:buChar char="•"/>
        <a:defRPr sz="1200" kern="1200" baseline="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4pPr>
      <a:lvl5pPr marL="902970" indent="-171450" algn="l" defTabSz="365760" rtl="0" eaLnBrk="1" latinLnBrk="0" hangingPunct="1">
        <a:lnSpc>
          <a:spcPct val="120000"/>
        </a:lnSpc>
        <a:spcBef>
          <a:spcPts val="0"/>
        </a:spcBef>
        <a:buClr>
          <a:schemeClr val="accent2"/>
        </a:buClr>
        <a:buSzPct val="80000"/>
        <a:buFont typeface="Arial" pitchFamily="34" charset="0"/>
        <a:buChar char="•"/>
        <a:defRPr sz="1000" kern="1200" baseline="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5pPr>
      <a:lvl6pPr marL="1097280" indent="-182880" algn="l" defTabSz="3657600" rtl="0" eaLnBrk="1" latinLnBrk="0" hangingPunct="1">
        <a:lnSpc>
          <a:spcPct val="120000"/>
        </a:lnSpc>
        <a:spcBef>
          <a:spcPts val="0"/>
        </a:spcBef>
        <a:buClr>
          <a:schemeClr val="accent1"/>
        </a:buClr>
        <a:buSzPct val="80000"/>
        <a:buFont typeface="Arial" pitchFamily="34" charset="0"/>
        <a:buChar char="•"/>
        <a:defRPr sz="1000" kern="1200">
          <a:solidFill>
            <a:schemeClr val="tx2"/>
          </a:solidFill>
          <a:latin typeface="+mn-lt"/>
          <a:ea typeface="+mn-ea"/>
          <a:cs typeface="+mn-cs"/>
        </a:defRPr>
      </a:lvl6pPr>
      <a:lvl7pPr marL="1280160" indent="-182880" algn="l" defTabSz="3657600" rtl="0" eaLnBrk="1" latinLnBrk="0" hangingPunct="1">
        <a:lnSpc>
          <a:spcPct val="120000"/>
        </a:lnSpc>
        <a:spcBef>
          <a:spcPts val="0"/>
        </a:spcBef>
        <a:buClr>
          <a:schemeClr val="accent1"/>
        </a:buClr>
        <a:buSzPct val="80000"/>
        <a:buFont typeface="Arial" pitchFamily="34" charset="0"/>
        <a:buChar char="•"/>
        <a:defRPr sz="1000" kern="1200">
          <a:solidFill>
            <a:schemeClr val="tx2"/>
          </a:solidFill>
          <a:latin typeface="+mn-lt"/>
          <a:ea typeface="+mn-ea"/>
          <a:cs typeface="+mn-cs"/>
        </a:defRPr>
      </a:lvl7pPr>
      <a:lvl8pPr marL="1463040" indent="-182880" algn="l" defTabSz="914400" rtl="0" eaLnBrk="1" latinLnBrk="0" hangingPunct="1">
        <a:lnSpc>
          <a:spcPct val="120000"/>
        </a:lnSpc>
        <a:spcBef>
          <a:spcPts val="0"/>
        </a:spcBef>
        <a:buClr>
          <a:schemeClr val="accent1"/>
        </a:buClr>
        <a:buSzPct val="80000"/>
        <a:buFont typeface="Arial" pitchFamily="34" charset="0"/>
        <a:buChar char="•"/>
        <a:defRPr sz="1000" kern="1200">
          <a:solidFill>
            <a:schemeClr val="tx2"/>
          </a:solidFill>
          <a:latin typeface="+mn-lt"/>
          <a:ea typeface="+mn-ea"/>
          <a:cs typeface="+mn-cs"/>
        </a:defRPr>
      </a:lvl8pPr>
      <a:lvl9pPr marL="1645920" indent="-182880" algn="l" defTabSz="365760" rtl="0" eaLnBrk="1" latinLnBrk="0" hangingPunct="1">
        <a:lnSpc>
          <a:spcPct val="120000"/>
        </a:lnSpc>
        <a:spcBef>
          <a:spcPts val="0"/>
        </a:spcBef>
        <a:buClr>
          <a:schemeClr val="accent1"/>
        </a:buClr>
        <a:buSzPct val="80000"/>
        <a:buFont typeface="Arial" pitchFamily="34" charset="0"/>
        <a:buChar char="•"/>
        <a:defRPr sz="10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87900"/>
            <a:ext cx="9144000" cy="357447"/>
          </a:xfrm>
          <a:prstGeom prst="rect">
            <a:avLst/>
          </a:prstGeom>
        </p:spPr>
      </p:pic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119818" y="4807"/>
            <a:ext cx="2515438" cy="85725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79253"/>
            <a:ext cx="8229600" cy="1384995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/>
          <a:p>
            <a:pPr lvl="0"/>
            <a:r>
              <a:rPr lang="en-US" dirty="0" smtClean="0"/>
              <a:t>Click to edit Master text styles	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9" name="TextBox 3"/>
          <p:cNvSpPr txBox="1"/>
          <p:nvPr/>
        </p:nvSpPr>
        <p:spPr>
          <a:xfrm>
            <a:off x="0" y="4928056"/>
            <a:ext cx="1931989" cy="215444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 eaLnBrk="0" hangingPunct="0">
              <a:defRPr/>
            </a:pPr>
            <a:r>
              <a:rPr lang="en-US" sz="400" b="0" kern="300" spc="50" dirty="0">
                <a:solidFill>
                  <a:srgbClr val="C00000"/>
                </a:solidFill>
                <a:latin typeface="Arial"/>
                <a:ea typeface="ＭＳ Ｐゴシック" pitchFamily="34" charset="-128"/>
                <a:cs typeface="Arial"/>
              </a:rPr>
              <a:t/>
            </a:r>
            <a:br>
              <a:rPr lang="en-US" sz="400" b="0" kern="300" spc="50" dirty="0">
                <a:solidFill>
                  <a:srgbClr val="C00000"/>
                </a:solidFill>
                <a:latin typeface="Arial"/>
                <a:ea typeface="ＭＳ Ｐゴシック" pitchFamily="34" charset="-128"/>
                <a:cs typeface="Arial"/>
              </a:rPr>
            </a:br>
            <a:r>
              <a:rPr lang="en-US" sz="400" b="0" kern="300" spc="50" dirty="0">
                <a:solidFill>
                  <a:srgbClr val="C00000"/>
                </a:solidFill>
                <a:latin typeface="Arial"/>
                <a:ea typeface="ＭＳ Ｐゴシック" pitchFamily="34" charset="-128"/>
                <a:cs typeface="Arial"/>
              </a:rPr>
              <a:t>Copyright © 2012, </a:t>
            </a:r>
            <a:r>
              <a:rPr lang="en-US" sz="400" b="0" kern="300" spc="50" dirty="0" smtClean="0">
                <a:solidFill>
                  <a:srgbClr val="C00000"/>
                </a:solidFill>
                <a:latin typeface="Arial"/>
                <a:ea typeface="ＭＳ Ｐゴシック" pitchFamily="34" charset="-128"/>
                <a:cs typeface="Arial"/>
              </a:rPr>
              <a:t>SAS </a:t>
            </a:r>
            <a:r>
              <a:rPr lang="en-US" sz="400" b="0" kern="300" spc="50" dirty="0">
                <a:solidFill>
                  <a:srgbClr val="C00000"/>
                </a:solidFill>
                <a:latin typeface="Arial"/>
                <a:ea typeface="ＭＳ Ｐゴシック" pitchFamily="34" charset="-128"/>
                <a:cs typeface="Arial"/>
              </a:rPr>
              <a:t>Institute Inc. All rights reserved.</a:t>
            </a:r>
          </a:p>
        </p:txBody>
      </p:sp>
      <p:sp>
        <p:nvSpPr>
          <p:cNvPr id="7" name="TextBox 4"/>
          <p:cNvSpPr txBox="1"/>
          <p:nvPr/>
        </p:nvSpPr>
        <p:spPr>
          <a:xfrm>
            <a:off x="2819401" y="4841796"/>
            <a:ext cx="350520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274320"/>
            <a:r>
              <a:rPr lang="en-US" sz="1000" b="0" spc="0" baseline="0" smtClean="0">
                <a:solidFill>
                  <a:schemeClr val="bg1"/>
                </a:solidFill>
                <a:latin typeface="+mn-lt"/>
                <a:cs typeface="Arial" pitchFamily="34" charset="0"/>
              </a:rPr>
              <a:t>CONFIDENTIAL  </a:t>
            </a:r>
            <a:r>
              <a:rPr lang="en-US" sz="1000" b="0" spc="0" baseline="0" dirty="0" smtClean="0">
                <a:solidFill>
                  <a:schemeClr val="bg1"/>
                </a:solidFill>
                <a:latin typeface="+mn-lt"/>
                <a:cs typeface="Arial" pitchFamily="34" charset="0"/>
              </a:rPr>
              <a:t>•  DO NOT DISCLOSE</a:t>
            </a:r>
            <a:endParaRPr lang="en-US" sz="1000" b="0" spc="0" baseline="0" dirty="0">
              <a:solidFill>
                <a:schemeClr val="bg1"/>
              </a:solidFill>
              <a:latin typeface="+mn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5767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020" r:id="rId1"/>
    <p:sldLayoutId id="2147485021" r:id="rId2"/>
    <p:sldLayoutId id="2147485022" r:id="rId3"/>
    <p:sldLayoutId id="2147485023" r:id="rId4"/>
    <p:sldLayoutId id="2147485024" r:id="rId5"/>
    <p:sldLayoutId id="2147485025" r:id="rId6"/>
    <p:sldLayoutId id="2147485026" r:id="rId7"/>
    <p:sldLayoutId id="2147485027" r:id="rId8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r" defTabSz="182880" rtl="0" eaLnBrk="1" latinLnBrk="0" hangingPunct="1">
        <a:spcBef>
          <a:spcPct val="0"/>
        </a:spcBef>
        <a:buNone/>
        <a:defRPr sz="1600" kern="1200" cap="all" baseline="0">
          <a:solidFill>
            <a:schemeClr val="accent3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365760" rtl="0" eaLnBrk="1" latinLnBrk="0" hangingPunct="1">
        <a:lnSpc>
          <a:spcPct val="120000"/>
        </a:lnSpc>
        <a:spcBef>
          <a:spcPts val="0"/>
        </a:spcBef>
        <a:buClr>
          <a:schemeClr val="accent2"/>
        </a:buClr>
        <a:buSzPct val="80000"/>
        <a:buFont typeface="Arial" pitchFamily="34" charset="0"/>
        <a:buChar char="•"/>
        <a:defRPr sz="1800" b="0" kern="1200" cap="none" baseline="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1pPr>
      <a:lvl2pPr marL="365760" indent="-182880" algn="l" defTabSz="365760" rtl="0" eaLnBrk="1" latinLnBrk="0" hangingPunct="1">
        <a:lnSpc>
          <a:spcPct val="120000"/>
        </a:lnSpc>
        <a:spcBef>
          <a:spcPts val="0"/>
        </a:spcBef>
        <a:buClr>
          <a:schemeClr val="accent2"/>
        </a:buClr>
        <a:buSzPct val="80000"/>
        <a:buFont typeface="Arial" pitchFamily="34" charset="0"/>
        <a:buChar char="•"/>
        <a:tabLst/>
        <a:defRPr sz="1600" kern="1200" baseline="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2pPr>
      <a:lvl3pPr marL="548640" indent="-182880" algn="l" defTabSz="365760" rtl="0" eaLnBrk="1" latinLnBrk="0" hangingPunct="1">
        <a:lnSpc>
          <a:spcPct val="120000"/>
        </a:lnSpc>
        <a:spcBef>
          <a:spcPts val="0"/>
        </a:spcBef>
        <a:buClr>
          <a:schemeClr val="accent2"/>
        </a:buClr>
        <a:buSzPct val="80000"/>
        <a:buFont typeface="Arial" pitchFamily="34" charset="0"/>
        <a:buChar char="•"/>
        <a:defRPr sz="1400" kern="1200" baseline="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3pPr>
      <a:lvl4pPr marL="731520" indent="-182880" algn="l" defTabSz="365760" rtl="0" eaLnBrk="1" latinLnBrk="0" hangingPunct="1">
        <a:lnSpc>
          <a:spcPct val="120000"/>
        </a:lnSpc>
        <a:spcBef>
          <a:spcPts val="0"/>
        </a:spcBef>
        <a:buClr>
          <a:schemeClr val="accent2"/>
        </a:buClr>
        <a:buSzPct val="80000"/>
        <a:buFont typeface="Arial" pitchFamily="34" charset="0"/>
        <a:buChar char="•"/>
        <a:defRPr sz="1200" kern="1200" baseline="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4pPr>
      <a:lvl5pPr marL="902970" indent="-171450" algn="l" defTabSz="365760" rtl="0" eaLnBrk="1" latinLnBrk="0" hangingPunct="1">
        <a:lnSpc>
          <a:spcPct val="120000"/>
        </a:lnSpc>
        <a:spcBef>
          <a:spcPts val="0"/>
        </a:spcBef>
        <a:buClr>
          <a:schemeClr val="accent2"/>
        </a:buClr>
        <a:buSzPct val="80000"/>
        <a:buFont typeface="Arial" pitchFamily="34" charset="0"/>
        <a:buChar char="•"/>
        <a:defRPr sz="1000" kern="1200" baseline="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5pPr>
      <a:lvl6pPr marL="1097280" indent="-182880" algn="l" defTabSz="3657600" rtl="0" eaLnBrk="1" latinLnBrk="0" hangingPunct="1">
        <a:lnSpc>
          <a:spcPct val="120000"/>
        </a:lnSpc>
        <a:spcBef>
          <a:spcPts val="0"/>
        </a:spcBef>
        <a:buClr>
          <a:schemeClr val="accent1"/>
        </a:buClr>
        <a:buSzPct val="80000"/>
        <a:buFont typeface="Arial" pitchFamily="34" charset="0"/>
        <a:buChar char="•"/>
        <a:defRPr sz="1000" kern="1200">
          <a:solidFill>
            <a:schemeClr val="tx2"/>
          </a:solidFill>
          <a:latin typeface="+mn-lt"/>
          <a:ea typeface="+mn-ea"/>
          <a:cs typeface="+mn-cs"/>
        </a:defRPr>
      </a:lvl6pPr>
      <a:lvl7pPr marL="1280160" indent="-182880" algn="l" defTabSz="3657600" rtl="0" eaLnBrk="1" latinLnBrk="0" hangingPunct="1">
        <a:lnSpc>
          <a:spcPct val="120000"/>
        </a:lnSpc>
        <a:spcBef>
          <a:spcPts val="0"/>
        </a:spcBef>
        <a:buClr>
          <a:schemeClr val="accent1"/>
        </a:buClr>
        <a:buSzPct val="80000"/>
        <a:buFont typeface="Arial" pitchFamily="34" charset="0"/>
        <a:buChar char="•"/>
        <a:defRPr sz="1000" kern="1200">
          <a:solidFill>
            <a:schemeClr val="tx2"/>
          </a:solidFill>
          <a:latin typeface="+mn-lt"/>
          <a:ea typeface="+mn-ea"/>
          <a:cs typeface="+mn-cs"/>
        </a:defRPr>
      </a:lvl7pPr>
      <a:lvl8pPr marL="1463040" indent="-182880" algn="l" defTabSz="914400" rtl="0" eaLnBrk="1" latinLnBrk="0" hangingPunct="1">
        <a:lnSpc>
          <a:spcPct val="120000"/>
        </a:lnSpc>
        <a:spcBef>
          <a:spcPts val="0"/>
        </a:spcBef>
        <a:buClr>
          <a:schemeClr val="accent1"/>
        </a:buClr>
        <a:buSzPct val="80000"/>
        <a:buFont typeface="Arial" pitchFamily="34" charset="0"/>
        <a:buChar char="•"/>
        <a:defRPr sz="1000" kern="1200">
          <a:solidFill>
            <a:schemeClr val="tx2"/>
          </a:solidFill>
          <a:latin typeface="+mn-lt"/>
          <a:ea typeface="+mn-ea"/>
          <a:cs typeface="+mn-cs"/>
        </a:defRPr>
      </a:lvl8pPr>
      <a:lvl9pPr marL="1645920" indent="-182880" algn="l" defTabSz="365760" rtl="0" eaLnBrk="1" latinLnBrk="0" hangingPunct="1">
        <a:lnSpc>
          <a:spcPct val="120000"/>
        </a:lnSpc>
        <a:spcBef>
          <a:spcPts val="0"/>
        </a:spcBef>
        <a:buClr>
          <a:schemeClr val="accent1"/>
        </a:buClr>
        <a:buSzPct val="80000"/>
        <a:buFont typeface="Arial" pitchFamily="34" charset="0"/>
        <a:buChar char="•"/>
        <a:defRPr sz="10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.xml"/><Relationship Id="rId4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gif"/><Relationship Id="rId5" Type="http://schemas.openxmlformats.org/officeDocument/2006/relationships/image" Target="../media/image24.png"/><Relationship Id="rId4" Type="http://schemas.openxmlformats.org/officeDocument/2006/relationships/image" Target="../media/image43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8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19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microsoft.com/office/2007/relationships/hdphoto" Target="../media/hdphoto2.wdp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7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9725" y="2266950"/>
            <a:ext cx="7116763" cy="400110"/>
          </a:xfrm>
        </p:spPr>
        <p:txBody>
          <a:bodyPr/>
          <a:lstStyle/>
          <a:p>
            <a:r>
              <a:rPr lang="en-US" sz="2000" dirty="0" smtClean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Web Reporting on SAS</a:t>
            </a:r>
            <a:endParaRPr lang="en-US" sz="20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 flipH="1">
            <a:off x="6629400" y="3105150"/>
            <a:ext cx="1066800" cy="381000"/>
          </a:xfrm>
          <a:prstGeom prst="rect">
            <a:avLst/>
          </a:prstGeom>
        </p:spPr>
        <p:txBody>
          <a:bodyPr/>
          <a:lstStyle>
            <a:lvl1pPr marL="182880" indent="-182880" algn="l" defTabSz="365760" rtl="0" eaLnBrk="1" latinLnBrk="0" hangingPunct="1">
              <a:lnSpc>
                <a:spcPct val="120000"/>
              </a:lnSpc>
              <a:spcBef>
                <a:spcPts val="0"/>
              </a:spcBef>
              <a:buClr>
                <a:schemeClr val="accent2"/>
              </a:buClr>
              <a:buSzPct val="80000"/>
              <a:buFont typeface="Arial" pitchFamily="34" charset="0"/>
              <a:buChar char="•"/>
              <a:defRPr sz="1800" b="0" kern="1200" cap="none" baseline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65760" indent="-182880" algn="l" defTabSz="365760" rtl="0" eaLnBrk="1" latinLnBrk="0" hangingPunct="1">
              <a:lnSpc>
                <a:spcPct val="120000"/>
              </a:lnSpc>
              <a:spcBef>
                <a:spcPts val="0"/>
              </a:spcBef>
              <a:buClr>
                <a:schemeClr val="accent2"/>
              </a:buClr>
              <a:buSzPct val="80000"/>
              <a:buFont typeface="Arial" pitchFamily="34" charset="0"/>
              <a:buChar char="•"/>
              <a:tabLst/>
              <a:defRPr sz="1600" kern="1200" baseline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48640" indent="-182880" algn="l" defTabSz="365760" rtl="0" eaLnBrk="1" latinLnBrk="0" hangingPunct="1">
              <a:lnSpc>
                <a:spcPct val="120000"/>
              </a:lnSpc>
              <a:spcBef>
                <a:spcPts val="0"/>
              </a:spcBef>
              <a:buClr>
                <a:schemeClr val="accent2"/>
              </a:buClr>
              <a:buSzPct val="80000"/>
              <a:buFont typeface="Arial" pitchFamily="34" charset="0"/>
              <a:buChar char="•"/>
              <a:defRPr sz="1400" kern="1200" baseline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31520" indent="-182880" algn="l" defTabSz="365760" rtl="0" eaLnBrk="1" latinLnBrk="0" hangingPunct="1">
              <a:lnSpc>
                <a:spcPct val="120000"/>
              </a:lnSpc>
              <a:spcBef>
                <a:spcPts val="0"/>
              </a:spcBef>
              <a:buClr>
                <a:schemeClr val="accent2"/>
              </a:buClr>
              <a:buSzPct val="80000"/>
              <a:buFont typeface="Arial" pitchFamily="34" charset="0"/>
              <a:buChar char="•"/>
              <a:defRPr sz="1200" kern="1200" baseline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02970" indent="-171450" algn="l" defTabSz="365760" rtl="0" eaLnBrk="1" latinLnBrk="0" hangingPunct="1">
              <a:lnSpc>
                <a:spcPct val="120000"/>
              </a:lnSpc>
              <a:spcBef>
                <a:spcPts val="0"/>
              </a:spcBef>
              <a:buClr>
                <a:schemeClr val="accent2"/>
              </a:buClr>
              <a:buSzPct val="80000"/>
              <a:buFont typeface="Arial" pitchFamily="34" charset="0"/>
              <a:buChar char="•"/>
              <a:defRPr sz="1000" kern="1200" baseline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097280" indent="-182880" algn="l" defTabSz="3657600" rtl="0" eaLnBrk="1" latinLnBrk="0" hangingPunct="1">
              <a:lnSpc>
                <a:spcPct val="120000"/>
              </a:lnSpc>
              <a:spcBef>
                <a:spcPts val="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1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280160" indent="-182880" algn="l" defTabSz="3657600" rtl="0" eaLnBrk="1" latinLnBrk="0" hangingPunct="1">
              <a:lnSpc>
                <a:spcPct val="120000"/>
              </a:lnSpc>
              <a:spcBef>
                <a:spcPts val="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1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463040" indent="-182880" algn="l" defTabSz="914400" rtl="0" eaLnBrk="1" latinLnBrk="0" hangingPunct="1">
              <a:lnSpc>
                <a:spcPct val="120000"/>
              </a:lnSpc>
              <a:spcBef>
                <a:spcPts val="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1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1645920" indent="-182880" algn="l" defTabSz="365760" rtl="0" eaLnBrk="1" latinLnBrk="0" hangingPunct="1">
              <a:lnSpc>
                <a:spcPct val="120000"/>
              </a:lnSpc>
              <a:spcBef>
                <a:spcPts val="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1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>
                <a:solidFill>
                  <a:schemeClr val="bg1"/>
                </a:solidFill>
              </a:rPr>
              <a:t>2014.10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790227" y="2644973"/>
            <a:ext cx="16783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err="1" smtClean="0">
                <a:solidFill>
                  <a:schemeClr val="bg1"/>
                </a:solidFill>
              </a:rPr>
              <a:t>SASBITreeViewer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422021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188" y="255847"/>
            <a:ext cx="2515438" cy="338554"/>
          </a:xfrm>
        </p:spPr>
        <p:txBody>
          <a:bodyPr/>
          <a:lstStyle/>
          <a:p>
            <a:r>
              <a:rPr lang="ko-KR" altLang="en-US" dirty="0" smtClean="0"/>
              <a:t>개발 목표</a:t>
            </a:r>
            <a:endParaRPr 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8" name="내용 개체 틀 5"/>
          <p:cNvSpPr>
            <a:spLocks noGrp="1"/>
          </p:cNvSpPr>
          <p:nvPr>
            <p:ph sz="quarter" idx="11"/>
          </p:nvPr>
        </p:nvSpPr>
        <p:spPr>
          <a:xfrm>
            <a:off x="457199" y="1095233"/>
            <a:ext cx="7848601" cy="3416320"/>
          </a:xfrm>
        </p:spPr>
        <p:txBody>
          <a:bodyPr/>
          <a:lstStyle/>
          <a:p>
            <a:pPr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dirty="0"/>
              <a:t> </a:t>
            </a:r>
            <a:r>
              <a:rPr lang="ko-KR" altLang="en-US" dirty="0" smtClean="0"/>
              <a:t>웹 리포트 개발 생산성 향상</a:t>
            </a:r>
            <a:endParaRPr lang="en-US" altLang="ko-KR" dirty="0" smtClean="0"/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ko-KR" dirty="0"/>
              <a:t> SAS Prompt Framework </a:t>
            </a:r>
            <a:r>
              <a:rPr lang="ko-KR" altLang="en-US" dirty="0"/>
              <a:t>을 활용한 </a:t>
            </a:r>
            <a:r>
              <a:rPr lang="ko-KR" altLang="en-US" dirty="0" err="1"/>
              <a:t>리포팅</a:t>
            </a:r>
            <a:endParaRPr lang="en-US" altLang="ko-KR" dirty="0" smtClean="0"/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ko-KR" dirty="0"/>
              <a:t> </a:t>
            </a:r>
            <a:r>
              <a:rPr lang="en-US" altLang="ko-KR" dirty="0" smtClean="0"/>
              <a:t>SAS </a:t>
            </a:r>
            <a:r>
              <a:rPr lang="ko-KR" altLang="en-US" dirty="0" smtClean="0"/>
              <a:t>활용을 최대화한 </a:t>
            </a:r>
            <a:r>
              <a:rPr lang="ko-KR" altLang="en-US" dirty="0" err="1" smtClean="0"/>
              <a:t>리포팅</a:t>
            </a:r>
            <a:endParaRPr lang="en-US" altLang="ko-KR" dirty="0" smtClean="0"/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ko-KR" dirty="0"/>
              <a:t> </a:t>
            </a:r>
            <a:r>
              <a:rPr lang="en-US" altLang="ko-KR" dirty="0" smtClean="0"/>
              <a:t>SAS </a:t>
            </a:r>
            <a:r>
              <a:rPr lang="ko-KR" altLang="en-US" dirty="0" smtClean="0"/>
              <a:t>만</a:t>
            </a:r>
            <a:r>
              <a:rPr lang="en-US" altLang="ko-KR" dirty="0" smtClean="0"/>
              <a:t> </a:t>
            </a:r>
            <a:r>
              <a:rPr lang="ko-KR" altLang="en-US" dirty="0" smtClean="0"/>
              <a:t>알아도 </a:t>
            </a:r>
            <a:r>
              <a:rPr lang="ko-KR" altLang="en-US" dirty="0" err="1" smtClean="0"/>
              <a:t>개발가능한</a:t>
            </a:r>
            <a:r>
              <a:rPr lang="ko-KR" altLang="en-US" dirty="0" smtClean="0"/>
              <a:t> 웹 </a:t>
            </a:r>
            <a:r>
              <a:rPr lang="ko-KR" altLang="en-US" dirty="0" err="1" smtClean="0"/>
              <a:t>리포팅</a:t>
            </a:r>
            <a:endParaRPr lang="en-US" altLang="ko-KR" dirty="0" smtClean="0"/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ko-KR" dirty="0"/>
              <a:t> </a:t>
            </a:r>
            <a:r>
              <a:rPr lang="ko-KR" altLang="en-US" dirty="0" smtClean="0"/>
              <a:t>최신 경향의 사용자 인터페이스 지향</a:t>
            </a:r>
            <a:endParaRPr lang="en-US" altLang="ko-KR" dirty="0" smtClean="0"/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ko-KR" dirty="0"/>
              <a:t> </a:t>
            </a:r>
            <a:r>
              <a:rPr lang="ko-KR" altLang="en-US" dirty="0" smtClean="0"/>
              <a:t>가벼운 시스템 구성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715756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188" y="255847"/>
            <a:ext cx="2515438" cy="338554"/>
          </a:xfrm>
        </p:spPr>
        <p:txBody>
          <a:bodyPr/>
          <a:lstStyle/>
          <a:p>
            <a:r>
              <a:rPr lang="ko-KR" altLang="en-US" dirty="0" smtClean="0"/>
              <a:t>필요한 라이선스</a:t>
            </a:r>
            <a:endParaRPr 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t="44450" r="31852" b="35040"/>
          <a:stretch/>
        </p:blipFill>
        <p:spPr>
          <a:xfrm>
            <a:off x="838201" y="1123950"/>
            <a:ext cx="6582857" cy="1152000"/>
          </a:xfrm>
          <a:prstGeom prst="rect">
            <a:avLst/>
          </a:prstGeom>
          <a:ln>
            <a:noFill/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/>
          <a:srcRect t="81599" r="49415" b="13217"/>
          <a:stretch/>
        </p:blipFill>
        <p:spPr>
          <a:xfrm>
            <a:off x="838200" y="2512350"/>
            <a:ext cx="4535980" cy="252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557929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9818" y="264154"/>
            <a:ext cx="2515438" cy="338554"/>
          </a:xfrm>
        </p:spPr>
        <p:txBody>
          <a:bodyPr/>
          <a:lstStyle/>
          <a:p>
            <a:r>
              <a:rPr lang="ko-KR" altLang="en-US" dirty="0"/>
              <a:t>필요한 라이선스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895350"/>
            <a:ext cx="6191208" cy="36000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직사각형 5"/>
          <p:cNvSpPr/>
          <p:nvPr/>
        </p:nvSpPr>
        <p:spPr>
          <a:xfrm>
            <a:off x="1752600" y="2477078"/>
            <a:ext cx="4114800" cy="76200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8900" tIns="88900" rIns="88900" bIns="889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2"/>
          </p:nvPr>
        </p:nvSpPr>
        <p:spPr>
          <a:xfrm flipH="1">
            <a:off x="2635255" y="240458"/>
            <a:ext cx="6054720" cy="369332"/>
          </a:xfrm>
        </p:spPr>
        <p:txBody>
          <a:bodyPr/>
          <a:lstStyle/>
          <a:p>
            <a:r>
              <a:rPr lang="en-US" dirty="0" smtClean="0"/>
              <a:t>Packing Info.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279286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9818" y="264154"/>
            <a:ext cx="2515438" cy="338554"/>
          </a:xfrm>
        </p:spPr>
        <p:txBody>
          <a:bodyPr/>
          <a:lstStyle/>
          <a:p>
            <a:r>
              <a:rPr lang="ko-KR" altLang="en-US" dirty="0"/>
              <a:t>필요한 라이선스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876750"/>
            <a:ext cx="6640173" cy="36000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직사각형 5"/>
          <p:cNvSpPr/>
          <p:nvPr/>
        </p:nvSpPr>
        <p:spPr>
          <a:xfrm>
            <a:off x="1377537" y="3733222"/>
            <a:ext cx="4032663" cy="30480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8900" tIns="88900" rIns="88900" bIns="889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2"/>
          </p:nvPr>
        </p:nvSpPr>
        <p:spPr>
          <a:xfrm flipH="1">
            <a:off x="2635255" y="240458"/>
            <a:ext cx="6054720" cy="369332"/>
          </a:xfrm>
        </p:spPr>
        <p:txBody>
          <a:bodyPr/>
          <a:lstStyle/>
          <a:p>
            <a:r>
              <a:rPr lang="en-US" dirty="0" smtClean="0"/>
              <a:t>Packing Info.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711479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9818" y="264154"/>
            <a:ext cx="2515438" cy="338554"/>
          </a:xfrm>
        </p:spPr>
        <p:txBody>
          <a:bodyPr/>
          <a:lstStyle/>
          <a:p>
            <a:r>
              <a:rPr lang="ko-KR" altLang="en-US" dirty="0" smtClean="0"/>
              <a:t>기능</a:t>
            </a:r>
            <a:endParaRPr lang="ko-KR" alt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2"/>
          </p:nvPr>
        </p:nvSpPr>
        <p:spPr>
          <a:xfrm flipH="1">
            <a:off x="2635255" y="240458"/>
            <a:ext cx="6054720" cy="36933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3"/>
          <p:cNvSpPr txBox="1">
            <a:spLocks/>
          </p:cNvSpPr>
          <p:nvPr/>
        </p:nvSpPr>
        <p:spPr>
          <a:xfrm>
            <a:off x="435469" y="1155123"/>
            <a:ext cx="8232776" cy="380873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marL="182880" indent="-182880" algn="l" defTabSz="365760" rtl="0" eaLnBrk="1" latinLnBrk="0" hangingPunct="1">
              <a:lnSpc>
                <a:spcPct val="120000"/>
              </a:lnSpc>
              <a:spcBef>
                <a:spcPts val="0"/>
              </a:spcBef>
              <a:buClr>
                <a:schemeClr val="accent2"/>
              </a:buClr>
              <a:buSzPct val="80000"/>
              <a:buFont typeface="Arial" pitchFamily="34" charset="0"/>
              <a:buChar char="•"/>
              <a:defRPr sz="1800" b="0" kern="1200" cap="none" baseline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65760" indent="-182880" algn="l" defTabSz="365760" rtl="0" eaLnBrk="1" latinLnBrk="0" hangingPunct="1">
              <a:lnSpc>
                <a:spcPct val="120000"/>
              </a:lnSpc>
              <a:spcBef>
                <a:spcPts val="0"/>
              </a:spcBef>
              <a:buClr>
                <a:schemeClr val="accent2"/>
              </a:buClr>
              <a:buSzPct val="80000"/>
              <a:buFont typeface="Arial" pitchFamily="34" charset="0"/>
              <a:buChar char="•"/>
              <a:tabLst/>
              <a:defRPr sz="1600" kern="1200" baseline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48640" indent="-182880" algn="l" defTabSz="365760" rtl="0" eaLnBrk="1" latinLnBrk="0" hangingPunct="1">
              <a:lnSpc>
                <a:spcPct val="120000"/>
              </a:lnSpc>
              <a:spcBef>
                <a:spcPts val="0"/>
              </a:spcBef>
              <a:buClr>
                <a:schemeClr val="accent2"/>
              </a:buClr>
              <a:buSzPct val="80000"/>
              <a:buFont typeface="Arial" pitchFamily="34" charset="0"/>
              <a:buChar char="•"/>
              <a:defRPr sz="1400" kern="1200" baseline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31520" indent="-182880" algn="l" defTabSz="365760" rtl="0" eaLnBrk="1" latinLnBrk="0" hangingPunct="1">
              <a:lnSpc>
                <a:spcPct val="120000"/>
              </a:lnSpc>
              <a:spcBef>
                <a:spcPts val="0"/>
              </a:spcBef>
              <a:buClr>
                <a:schemeClr val="accent2"/>
              </a:buClr>
              <a:buSzPct val="80000"/>
              <a:buFont typeface="Arial" pitchFamily="34" charset="0"/>
              <a:buChar char="•"/>
              <a:defRPr sz="1200" kern="1200" baseline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02970" indent="-171450" algn="l" defTabSz="365760" rtl="0" eaLnBrk="1" latinLnBrk="0" hangingPunct="1">
              <a:lnSpc>
                <a:spcPct val="120000"/>
              </a:lnSpc>
              <a:spcBef>
                <a:spcPts val="0"/>
              </a:spcBef>
              <a:buClr>
                <a:schemeClr val="accent2"/>
              </a:buClr>
              <a:buSzPct val="80000"/>
              <a:buFont typeface="Arial" pitchFamily="34" charset="0"/>
              <a:buChar char="•"/>
              <a:defRPr sz="1000" kern="1200" baseline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097280" indent="-182880" algn="l" defTabSz="3657600" rtl="0" eaLnBrk="1" latinLnBrk="0" hangingPunct="1">
              <a:lnSpc>
                <a:spcPct val="120000"/>
              </a:lnSpc>
              <a:spcBef>
                <a:spcPts val="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1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280160" indent="-182880" algn="l" defTabSz="3657600" rtl="0" eaLnBrk="1" latinLnBrk="0" hangingPunct="1">
              <a:lnSpc>
                <a:spcPct val="120000"/>
              </a:lnSpc>
              <a:spcBef>
                <a:spcPts val="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1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463040" indent="-182880" algn="l" defTabSz="914400" rtl="0" eaLnBrk="1" latinLnBrk="0" hangingPunct="1">
              <a:lnSpc>
                <a:spcPct val="120000"/>
              </a:lnSpc>
              <a:spcBef>
                <a:spcPts val="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1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1645920" indent="-182880" algn="l" defTabSz="365760" rtl="0" eaLnBrk="1" latinLnBrk="0" hangingPunct="1">
              <a:lnSpc>
                <a:spcPct val="120000"/>
              </a:lnSpc>
              <a:spcBef>
                <a:spcPts val="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1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q"/>
            </a:pPr>
            <a:r>
              <a:rPr lang="ko-KR" altLang="en-US" dirty="0" smtClean="0">
                <a:solidFill>
                  <a:schemeClr val="accent1">
                    <a:lumMod val="50000"/>
                  </a:schemeClr>
                </a:solidFill>
                <a:latin typeface="+mj-ea"/>
                <a:ea typeface="+mj-ea"/>
              </a:rPr>
              <a:t>현재의 리포트 개발 절차 </a:t>
            </a:r>
            <a:endParaRPr lang="en-US" altLang="ko-KR" dirty="0" smtClean="0">
              <a:solidFill>
                <a:schemeClr val="accent1">
                  <a:lumMod val="50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9" name="Picture 209" descr="man1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614" y="2549828"/>
            <a:ext cx="532752" cy="415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660408" y="2912731"/>
            <a:ext cx="14686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/>
              <a:t>비즈니스 전문가</a:t>
            </a:r>
            <a:endParaRPr lang="en-US" sz="1400" b="1" dirty="0"/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672"/>
          <a:stretch/>
        </p:blipFill>
        <p:spPr bwMode="auto">
          <a:xfrm>
            <a:off x="446089" y="1659065"/>
            <a:ext cx="933592" cy="805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0945" y="1648583"/>
            <a:ext cx="980861" cy="826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526078" y="2002272"/>
            <a:ext cx="8414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SAS EG</a:t>
            </a:r>
            <a:endParaRPr lang="en-US" sz="12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1507147" y="1843389"/>
            <a:ext cx="8720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SAS</a:t>
            </a:r>
          </a:p>
          <a:p>
            <a:r>
              <a:rPr lang="en-US" sz="1200" b="1" dirty="0" smtClean="0"/>
              <a:t>Desktop</a:t>
            </a:r>
            <a:endParaRPr lang="en-US" sz="1200" b="1" dirty="0"/>
          </a:p>
        </p:txBody>
      </p:sp>
      <p:pic>
        <p:nvPicPr>
          <p:cNvPr id="15" name="Picture 209" descr="man1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1016" y="2474909"/>
            <a:ext cx="532752" cy="415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4366810" y="2837812"/>
            <a:ext cx="15183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smtClean="0"/>
              <a:t>화면 개발 전문가</a:t>
            </a:r>
            <a:endParaRPr lang="en-US" sz="1400" b="1" dirty="0"/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0315" y="1581602"/>
            <a:ext cx="917679" cy="8240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4130315" y="1883945"/>
            <a:ext cx="9176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chemeClr val="tx1"/>
                </a:solidFill>
                <a:latin typeface="+mj-ea"/>
                <a:ea typeface="+mj-ea"/>
              </a:rPr>
              <a:t>Java </a:t>
            </a:r>
            <a:r>
              <a:rPr lang="ko-KR" altLang="en-US" sz="1200" b="1" dirty="0" smtClean="0">
                <a:solidFill>
                  <a:schemeClr val="tx1"/>
                </a:solidFill>
                <a:latin typeface="+mj-ea"/>
                <a:ea typeface="+mj-ea"/>
              </a:rPr>
              <a:t>화면</a:t>
            </a:r>
            <a:endParaRPr lang="en-US" sz="12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9" name="오른쪽 화살표 18"/>
          <p:cNvSpPr/>
          <p:nvPr/>
        </p:nvSpPr>
        <p:spPr>
          <a:xfrm>
            <a:off x="2743159" y="2300721"/>
            <a:ext cx="1022684" cy="649707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495319" y="1541865"/>
            <a:ext cx="151836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solidFill>
                  <a:schemeClr val="accent2">
                    <a:lumMod val="75000"/>
                  </a:schemeClr>
                </a:solidFill>
              </a:rPr>
              <a:t>Logic</a:t>
            </a:r>
            <a:r>
              <a:rPr lang="ko-KR" altLang="en-US" sz="1400" b="1" dirty="0" smtClean="0">
                <a:solidFill>
                  <a:schemeClr val="accent2">
                    <a:lumMod val="75000"/>
                  </a:schemeClr>
                </a:solidFill>
              </a:rPr>
              <a:t>개발 후 </a:t>
            </a:r>
            <a:endParaRPr lang="en-US" altLang="ko-KR" sz="1400" b="1" dirty="0" smtClean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ko-KR" altLang="en-US" sz="1400" b="1" dirty="0" smtClean="0">
                <a:solidFill>
                  <a:schemeClr val="accent2">
                    <a:lumMod val="75000"/>
                  </a:schemeClr>
                </a:solidFill>
              </a:rPr>
              <a:t>화면 개발자에게 </a:t>
            </a:r>
            <a:endParaRPr lang="en-US" altLang="ko-KR" sz="1400" b="1" dirty="0" smtClean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US" altLang="ko-KR" sz="1400" b="1" dirty="0" smtClean="0">
                <a:solidFill>
                  <a:schemeClr val="accent2">
                    <a:lumMod val="75000"/>
                  </a:schemeClr>
                </a:solidFill>
              </a:rPr>
              <a:t>Logic </a:t>
            </a:r>
            <a:r>
              <a:rPr lang="ko-KR" altLang="en-US" sz="1400" b="1" dirty="0" smtClean="0">
                <a:solidFill>
                  <a:schemeClr val="accent2">
                    <a:lumMod val="75000"/>
                  </a:schemeClr>
                </a:solidFill>
              </a:rPr>
              <a:t>제공</a:t>
            </a:r>
            <a:endParaRPr lang="en-US" sz="1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21" name="Picture 3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80" t="26523" r="17226" b="13155"/>
          <a:stretch/>
        </p:blipFill>
        <p:spPr bwMode="auto">
          <a:xfrm>
            <a:off x="5047994" y="1581602"/>
            <a:ext cx="1012045" cy="8240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5207591" y="1817606"/>
            <a:ext cx="7821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b="1"/>
            </a:lvl1pPr>
          </a:lstStyle>
          <a:p>
            <a:r>
              <a:rPr lang="ko-KR" altLang="en-US" sz="1200" dirty="0">
                <a:solidFill>
                  <a:schemeClr val="tx1"/>
                </a:solidFill>
                <a:latin typeface="+mj-ea"/>
                <a:ea typeface="+mj-ea"/>
              </a:rPr>
              <a:t>외부 </a:t>
            </a:r>
            <a:endParaRPr lang="en-US" altLang="ko-KR" sz="1200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r>
              <a:rPr lang="ko-KR" altLang="en-US" sz="1200" dirty="0" smtClean="0">
                <a:solidFill>
                  <a:schemeClr val="tx1"/>
                </a:solidFill>
                <a:latin typeface="+mj-ea"/>
                <a:ea typeface="+mj-ea"/>
              </a:rPr>
              <a:t>솔루션</a:t>
            </a:r>
            <a:endParaRPr lang="en-US" sz="12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pic>
        <p:nvPicPr>
          <p:cNvPr id="23" name="Picture 209" descr="man1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670062" y="2229318"/>
            <a:ext cx="873339" cy="6809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TextBox 23"/>
          <p:cNvSpPr txBox="1"/>
          <p:nvPr/>
        </p:nvSpPr>
        <p:spPr>
          <a:xfrm>
            <a:off x="7578932" y="3025973"/>
            <a:ext cx="11160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smtClean="0"/>
              <a:t>현업 담당자</a:t>
            </a:r>
            <a:endParaRPr lang="en-US" sz="1400" b="1" dirty="0"/>
          </a:p>
        </p:txBody>
      </p:sp>
      <p:sp>
        <p:nvSpPr>
          <p:cNvPr id="25" name="오른쪽 화살표 24"/>
          <p:cNvSpPr/>
          <p:nvPr/>
        </p:nvSpPr>
        <p:spPr>
          <a:xfrm>
            <a:off x="6389036" y="2252764"/>
            <a:ext cx="1022684" cy="649707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79855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9818" y="264154"/>
            <a:ext cx="2515438" cy="338554"/>
          </a:xfrm>
        </p:spPr>
        <p:txBody>
          <a:bodyPr/>
          <a:lstStyle/>
          <a:p>
            <a:r>
              <a:rPr lang="ko-KR" altLang="en-US" dirty="0" smtClean="0"/>
              <a:t>기능</a:t>
            </a:r>
            <a:endParaRPr lang="ko-KR" alt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2"/>
          </p:nvPr>
        </p:nvSpPr>
        <p:spPr>
          <a:xfrm flipH="1">
            <a:off x="2635255" y="240458"/>
            <a:ext cx="6054720" cy="36933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4" name="Content Placeholder 3"/>
          <p:cNvSpPr txBox="1">
            <a:spLocks/>
          </p:cNvSpPr>
          <p:nvPr/>
        </p:nvSpPr>
        <p:spPr>
          <a:xfrm>
            <a:off x="435469" y="1103364"/>
            <a:ext cx="8232776" cy="42473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marL="182880" indent="-182880" algn="l" defTabSz="365760" rtl="0" eaLnBrk="1" latinLnBrk="0" hangingPunct="1">
              <a:lnSpc>
                <a:spcPct val="120000"/>
              </a:lnSpc>
              <a:spcBef>
                <a:spcPts val="0"/>
              </a:spcBef>
              <a:buClr>
                <a:schemeClr val="accent2"/>
              </a:buClr>
              <a:buSzPct val="80000"/>
              <a:buFont typeface="Arial" pitchFamily="34" charset="0"/>
              <a:buChar char="•"/>
              <a:defRPr sz="1800" b="0" kern="1200" cap="none" baseline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65760" indent="-182880" algn="l" defTabSz="365760" rtl="0" eaLnBrk="1" latinLnBrk="0" hangingPunct="1">
              <a:lnSpc>
                <a:spcPct val="120000"/>
              </a:lnSpc>
              <a:spcBef>
                <a:spcPts val="0"/>
              </a:spcBef>
              <a:buClr>
                <a:schemeClr val="accent2"/>
              </a:buClr>
              <a:buSzPct val="80000"/>
              <a:buFont typeface="Arial" pitchFamily="34" charset="0"/>
              <a:buChar char="•"/>
              <a:tabLst/>
              <a:defRPr sz="1600" kern="1200" baseline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48640" indent="-182880" algn="l" defTabSz="365760" rtl="0" eaLnBrk="1" latinLnBrk="0" hangingPunct="1">
              <a:lnSpc>
                <a:spcPct val="120000"/>
              </a:lnSpc>
              <a:spcBef>
                <a:spcPts val="0"/>
              </a:spcBef>
              <a:buClr>
                <a:schemeClr val="accent2"/>
              </a:buClr>
              <a:buSzPct val="80000"/>
              <a:buFont typeface="Arial" pitchFamily="34" charset="0"/>
              <a:buChar char="•"/>
              <a:defRPr sz="1400" kern="1200" baseline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31520" indent="-182880" algn="l" defTabSz="365760" rtl="0" eaLnBrk="1" latinLnBrk="0" hangingPunct="1">
              <a:lnSpc>
                <a:spcPct val="120000"/>
              </a:lnSpc>
              <a:spcBef>
                <a:spcPts val="0"/>
              </a:spcBef>
              <a:buClr>
                <a:schemeClr val="accent2"/>
              </a:buClr>
              <a:buSzPct val="80000"/>
              <a:buFont typeface="Arial" pitchFamily="34" charset="0"/>
              <a:buChar char="•"/>
              <a:defRPr sz="1200" kern="1200" baseline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02970" indent="-171450" algn="l" defTabSz="365760" rtl="0" eaLnBrk="1" latinLnBrk="0" hangingPunct="1">
              <a:lnSpc>
                <a:spcPct val="120000"/>
              </a:lnSpc>
              <a:spcBef>
                <a:spcPts val="0"/>
              </a:spcBef>
              <a:buClr>
                <a:schemeClr val="accent2"/>
              </a:buClr>
              <a:buSzPct val="80000"/>
              <a:buFont typeface="Arial" pitchFamily="34" charset="0"/>
              <a:buChar char="•"/>
              <a:defRPr sz="1000" kern="1200" baseline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097280" indent="-182880" algn="l" defTabSz="3657600" rtl="0" eaLnBrk="1" latinLnBrk="0" hangingPunct="1">
              <a:lnSpc>
                <a:spcPct val="120000"/>
              </a:lnSpc>
              <a:spcBef>
                <a:spcPts val="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1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280160" indent="-182880" algn="l" defTabSz="3657600" rtl="0" eaLnBrk="1" latinLnBrk="0" hangingPunct="1">
              <a:lnSpc>
                <a:spcPct val="120000"/>
              </a:lnSpc>
              <a:spcBef>
                <a:spcPts val="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1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463040" indent="-182880" algn="l" defTabSz="914400" rtl="0" eaLnBrk="1" latinLnBrk="0" hangingPunct="1">
              <a:lnSpc>
                <a:spcPct val="120000"/>
              </a:lnSpc>
              <a:spcBef>
                <a:spcPts val="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1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1645920" indent="-182880" algn="l" defTabSz="365760" rtl="0" eaLnBrk="1" latinLnBrk="0" hangingPunct="1">
              <a:lnSpc>
                <a:spcPct val="120000"/>
              </a:lnSpc>
              <a:spcBef>
                <a:spcPts val="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1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q"/>
            </a:pPr>
            <a:r>
              <a:rPr lang="ko-KR" altLang="en-US" dirty="0" smtClean="0">
                <a:solidFill>
                  <a:schemeClr val="accent1">
                    <a:lumMod val="50000"/>
                  </a:schemeClr>
                </a:solidFill>
                <a:latin typeface="+mj-ea"/>
                <a:ea typeface="+mj-ea"/>
              </a:rPr>
              <a:t>제안 리포트 개발 절차 </a:t>
            </a:r>
            <a:endParaRPr lang="en-US" altLang="ko-KR" dirty="0" smtClean="0">
              <a:solidFill>
                <a:schemeClr val="accent1">
                  <a:lumMod val="50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45" name="Picture 209" descr="man1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4341" y="3427165"/>
            <a:ext cx="777718" cy="6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" name="TextBox 45"/>
          <p:cNvSpPr txBox="1"/>
          <p:nvPr/>
        </p:nvSpPr>
        <p:spPr>
          <a:xfrm>
            <a:off x="2057400" y="4019550"/>
            <a:ext cx="26789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/>
              <a:t>비즈니스 </a:t>
            </a:r>
            <a:r>
              <a:rPr lang="ko-KR" altLang="en-US" sz="1400" b="1" dirty="0" smtClean="0"/>
              <a:t>전문가 </a:t>
            </a:r>
            <a:r>
              <a:rPr lang="en-US" altLang="ko-KR" sz="1400" b="1" dirty="0" smtClean="0"/>
              <a:t>or</a:t>
            </a:r>
            <a:r>
              <a:rPr lang="en-US" altLang="ko-KR" sz="1400" b="1" dirty="0" smtClean="0"/>
              <a:t> </a:t>
            </a:r>
            <a:r>
              <a:rPr lang="ko-KR" altLang="en-US" sz="1400" b="1" dirty="0" smtClean="0"/>
              <a:t>화면 개발자</a:t>
            </a:r>
            <a:endParaRPr lang="en-US" sz="1400" b="1" dirty="0"/>
          </a:p>
        </p:txBody>
      </p:sp>
      <p:pic>
        <p:nvPicPr>
          <p:cNvPr id="4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3" t="33047" r="1010" b="26878"/>
          <a:stretch/>
        </p:blipFill>
        <p:spPr bwMode="auto">
          <a:xfrm>
            <a:off x="526078" y="1528096"/>
            <a:ext cx="5533961" cy="18093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8" name="Picture 209" descr="man1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643364" y="1976753"/>
            <a:ext cx="873339" cy="6809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" name="TextBox 48"/>
          <p:cNvSpPr txBox="1"/>
          <p:nvPr/>
        </p:nvSpPr>
        <p:spPr>
          <a:xfrm>
            <a:off x="7552234" y="2773408"/>
            <a:ext cx="11160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/>
              <a:t>현업 담당자</a:t>
            </a:r>
            <a:endParaRPr lang="en-US" sz="1400" b="1" dirty="0"/>
          </a:p>
        </p:txBody>
      </p:sp>
      <p:sp>
        <p:nvSpPr>
          <p:cNvPr id="50" name="오른쪽 화살표 49"/>
          <p:cNvSpPr/>
          <p:nvPr/>
        </p:nvSpPr>
        <p:spPr>
          <a:xfrm>
            <a:off x="6362338" y="2000199"/>
            <a:ext cx="1022684" cy="649707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51" name="모서리가 둥근 직사각형 50"/>
          <p:cNvSpPr/>
          <p:nvPr/>
        </p:nvSpPr>
        <p:spPr>
          <a:xfrm>
            <a:off x="119818" y="939851"/>
            <a:ext cx="8918674" cy="3536899"/>
          </a:xfrm>
          <a:prstGeom prst="roundRect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85800" y="2724150"/>
            <a:ext cx="1037463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900" b="1" dirty="0" err="1" smtClean="0">
                <a:solidFill>
                  <a:schemeClr val="tx1"/>
                </a:solidFill>
              </a:rPr>
              <a:t>SASTreeViewer</a:t>
            </a:r>
            <a:endParaRPr lang="en-US" altLang="ko-KR" sz="900" b="1" dirty="0" smtClean="0">
              <a:solidFill>
                <a:schemeClr val="tx1"/>
              </a:solidFill>
            </a:endParaRPr>
          </a:p>
          <a:p>
            <a:r>
              <a:rPr lang="ko-KR" altLang="en-US" sz="900" b="1" dirty="0" smtClean="0">
                <a:solidFill>
                  <a:schemeClr val="tx1"/>
                </a:solidFill>
              </a:rPr>
              <a:t>설치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53641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9818" y="264154"/>
            <a:ext cx="2515438" cy="338554"/>
          </a:xfrm>
        </p:spPr>
        <p:txBody>
          <a:bodyPr/>
          <a:lstStyle/>
          <a:p>
            <a:r>
              <a:rPr lang="ko-KR" altLang="en-US" dirty="0" smtClean="0"/>
              <a:t>기능</a:t>
            </a:r>
            <a:endParaRPr lang="ko-KR" alt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2"/>
          </p:nvPr>
        </p:nvSpPr>
        <p:spPr>
          <a:xfrm flipH="1">
            <a:off x="2635254" y="240458"/>
            <a:ext cx="6432545" cy="369332"/>
          </a:xfrm>
        </p:spPr>
        <p:txBody>
          <a:bodyPr/>
          <a:lstStyle/>
          <a:p>
            <a:r>
              <a:rPr lang="en-US" dirty="0" smtClean="0"/>
              <a:t>SAS EG</a:t>
            </a:r>
            <a:r>
              <a:rPr lang="ko-KR" altLang="en-US" dirty="0" smtClean="0"/>
              <a:t>를 이용한 단순 리포트 생성</a:t>
            </a:r>
            <a:endParaRPr 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047751"/>
            <a:ext cx="2546701" cy="1903697"/>
          </a:xfrm>
          <a:prstGeom prst="rect">
            <a:avLst/>
          </a:prstGeom>
        </p:spPr>
      </p:pic>
      <p:sp>
        <p:nvSpPr>
          <p:cNvPr id="6" name="오른쪽 화살표 5"/>
          <p:cNvSpPr/>
          <p:nvPr/>
        </p:nvSpPr>
        <p:spPr>
          <a:xfrm>
            <a:off x="2758440" y="1619251"/>
            <a:ext cx="457200" cy="685800"/>
          </a:xfrm>
          <a:prstGeom prst="rightArrow">
            <a:avLst/>
          </a:prstGeom>
          <a:solidFill>
            <a:schemeClr val="accent3">
              <a:lumMod val="40000"/>
              <a:lumOff val="60000"/>
            </a:schemeClr>
          </a:solidFill>
          <a:ln w="38100" cap="flat" cmpd="sng" algn="ctr">
            <a:solidFill>
              <a:schemeClr val="accent3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8900" tIns="88900" rIns="88900" bIns="889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28600" y="2995940"/>
            <a:ext cx="23759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/>
              <a:t>EG</a:t>
            </a:r>
            <a:r>
              <a:rPr lang="ko-KR" altLang="en-US" sz="1100" dirty="0" smtClean="0"/>
              <a:t>상에서 단계적 질의</a:t>
            </a:r>
            <a:r>
              <a:rPr lang="en-US" altLang="ko-KR" sz="1100" dirty="0" smtClean="0"/>
              <a:t>/</a:t>
            </a:r>
            <a:r>
              <a:rPr lang="ko-KR" altLang="en-US" sz="1100" dirty="0" smtClean="0"/>
              <a:t>리포트 생성</a:t>
            </a:r>
            <a:endParaRPr lang="ko-KR" altLang="en-US" sz="1100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/>
          <a:srcRect l="8960" t="7257" r="59415" b="23382"/>
          <a:stretch/>
        </p:blipFill>
        <p:spPr>
          <a:xfrm>
            <a:off x="3295608" y="1047751"/>
            <a:ext cx="2571792" cy="1903697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9579" y="1047751"/>
            <a:ext cx="2379621" cy="1903697"/>
          </a:xfrm>
          <a:prstGeom prst="rect">
            <a:avLst/>
          </a:prstGeom>
        </p:spPr>
      </p:pic>
      <p:sp>
        <p:nvSpPr>
          <p:cNvPr id="14" name="오른쪽 화살표 13"/>
          <p:cNvSpPr/>
          <p:nvPr/>
        </p:nvSpPr>
        <p:spPr>
          <a:xfrm>
            <a:off x="5935980" y="1615441"/>
            <a:ext cx="457200" cy="685800"/>
          </a:xfrm>
          <a:prstGeom prst="rightArrow">
            <a:avLst/>
          </a:prstGeom>
          <a:solidFill>
            <a:schemeClr val="accent3">
              <a:lumMod val="40000"/>
              <a:lumOff val="60000"/>
            </a:schemeClr>
          </a:solidFill>
          <a:ln w="38100" cap="flat" cmpd="sng" algn="ctr">
            <a:solidFill>
              <a:schemeClr val="accent3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8900" tIns="88900" rIns="88900" bIns="889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9758" y="2995940"/>
            <a:ext cx="262764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/>
              <a:t>생성된 프로세스 </a:t>
            </a:r>
            <a:r>
              <a:rPr lang="ko-KR" altLang="en-US" sz="1100" dirty="0" err="1" smtClean="0"/>
              <a:t>플로우를</a:t>
            </a:r>
            <a:r>
              <a:rPr lang="ko-KR" altLang="en-US" sz="1100" dirty="0" smtClean="0"/>
              <a:t> </a:t>
            </a:r>
            <a:r>
              <a:rPr lang="en-US" altLang="ko-KR" sz="1100" dirty="0" smtClean="0"/>
              <a:t>STP</a:t>
            </a:r>
            <a:r>
              <a:rPr lang="ko-KR" altLang="en-US" sz="1100" dirty="0" smtClean="0"/>
              <a:t>로 저장</a:t>
            </a:r>
            <a:endParaRPr lang="ko-KR" altLang="en-US" sz="1100" dirty="0"/>
          </a:p>
        </p:txBody>
      </p:sp>
      <p:sp>
        <p:nvSpPr>
          <p:cNvPr id="16" name="TextBox 15"/>
          <p:cNvSpPr txBox="1"/>
          <p:nvPr/>
        </p:nvSpPr>
        <p:spPr>
          <a:xfrm>
            <a:off x="6597022" y="2995940"/>
            <a:ext cx="21659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/>
              <a:t>생성된 </a:t>
            </a:r>
            <a:r>
              <a:rPr lang="en-US" altLang="ko-KR" sz="1100" dirty="0" smtClean="0"/>
              <a:t>STP</a:t>
            </a:r>
            <a:r>
              <a:rPr lang="ko-KR" altLang="en-US" sz="1100" dirty="0" smtClean="0"/>
              <a:t>를 웹에서 바로 조회</a:t>
            </a:r>
            <a:endParaRPr lang="en-US" altLang="ko-KR" sz="1100" dirty="0" smtClean="0"/>
          </a:p>
        </p:txBody>
      </p:sp>
    </p:spTree>
    <p:extLst>
      <p:ext uri="{BB962C8B-B14F-4D97-AF65-F5344CB8AC3E}">
        <p14:creationId xmlns:p14="http://schemas.microsoft.com/office/powerpoint/2010/main" val="56956642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9818" y="264154"/>
            <a:ext cx="2515438" cy="338554"/>
          </a:xfrm>
        </p:spPr>
        <p:txBody>
          <a:bodyPr/>
          <a:lstStyle/>
          <a:p>
            <a:r>
              <a:rPr lang="ko-KR" altLang="en-US" dirty="0" smtClean="0"/>
              <a:t>기능</a:t>
            </a:r>
            <a:endParaRPr lang="ko-KR" alt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2"/>
          </p:nvPr>
        </p:nvSpPr>
        <p:spPr>
          <a:xfrm flipH="1">
            <a:off x="2635254" y="240458"/>
            <a:ext cx="6432545" cy="369332"/>
          </a:xfrm>
        </p:spPr>
        <p:txBody>
          <a:bodyPr/>
          <a:lstStyle/>
          <a:p>
            <a:r>
              <a:rPr lang="en-US" dirty="0" smtClean="0"/>
              <a:t>SAS Procedure </a:t>
            </a:r>
            <a:r>
              <a:rPr lang="ko-KR" altLang="en-US" dirty="0" smtClean="0"/>
              <a:t>가 지원하지 않는 사용자 정의 </a:t>
            </a:r>
            <a:r>
              <a:rPr lang="en-US" altLang="ko-KR" dirty="0" smtClean="0"/>
              <a:t>Header</a:t>
            </a:r>
            <a:endParaRPr 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14584" t="32553" b="21162"/>
          <a:stretch/>
        </p:blipFill>
        <p:spPr>
          <a:xfrm>
            <a:off x="219806" y="660156"/>
            <a:ext cx="8804073" cy="3816594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119818" y="819150"/>
            <a:ext cx="8795582" cy="60960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8900" tIns="88900" rIns="88900" bIns="889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429000" y="2114550"/>
            <a:ext cx="2971800" cy="99060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altLang="ko-KR" dirty="0" err="1" smtClean="0"/>
              <a:t>Proc</a:t>
            </a:r>
            <a:r>
              <a:rPr lang="en-US" altLang="ko-KR" dirty="0" smtClean="0"/>
              <a:t> Print </a:t>
            </a:r>
            <a:r>
              <a:rPr lang="ko-KR" altLang="en-US" dirty="0" smtClean="0"/>
              <a:t>결과물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2421324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14734" t="32204" b="3657"/>
          <a:stretch/>
        </p:blipFill>
        <p:spPr>
          <a:xfrm>
            <a:off x="1363980" y="852902"/>
            <a:ext cx="6484620" cy="3902327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9818" y="264154"/>
            <a:ext cx="2515438" cy="338554"/>
          </a:xfrm>
        </p:spPr>
        <p:txBody>
          <a:bodyPr/>
          <a:lstStyle/>
          <a:p>
            <a:r>
              <a:rPr lang="ko-KR" altLang="en-US" dirty="0" smtClean="0"/>
              <a:t>기능</a:t>
            </a:r>
            <a:endParaRPr lang="ko-KR" alt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2"/>
          </p:nvPr>
        </p:nvSpPr>
        <p:spPr>
          <a:xfrm flipH="1">
            <a:off x="2635254" y="240458"/>
            <a:ext cx="6432545" cy="369332"/>
          </a:xfrm>
        </p:spPr>
        <p:txBody>
          <a:bodyPr/>
          <a:lstStyle/>
          <a:p>
            <a:r>
              <a:rPr lang="ko-KR" altLang="en-US" dirty="0" smtClean="0"/>
              <a:t>출력 결과물에 대한 </a:t>
            </a:r>
            <a:r>
              <a:rPr lang="en-US" altLang="ko-KR" dirty="0" smtClean="0"/>
              <a:t>Paging</a:t>
            </a:r>
            <a:endParaRPr lang="en-US" dirty="0"/>
          </a:p>
        </p:txBody>
      </p:sp>
      <p:sp>
        <p:nvSpPr>
          <p:cNvPr id="5" name="직사각형 4"/>
          <p:cNvSpPr/>
          <p:nvPr/>
        </p:nvSpPr>
        <p:spPr>
          <a:xfrm>
            <a:off x="2590800" y="4476750"/>
            <a:ext cx="4191000" cy="22860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8900" tIns="88900" rIns="88900" bIns="889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642455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9818" y="264154"/>
            <a:ext cx="2515438" cy="338554"/>
          </a:xfrm>
        </p:spPr>
        <p:txBody>
          <a:bodyPr/>
          <a:lstStyle/>
          <a:p>
            <a:r>
              <a:rPr lang="ko-KR" altLang="en-US" dirty="0" smtClean="0"/>
              <a:t>기능</a:t>
            </a:r>
            <a:endParaRPr lang="ko-KR" alt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2"/>
          </p:nvPr>
        </p:nvSpPr>
        <p:spPr>
          <a:xfrm flipH="1">
            <a:off x="2635254" y="101959"/>
            <a:ext cx="6432545" cy="646331"/>
          </a:xfrm>
        </p:spPr>
        <p:txBody>
          <a:bodyPr/>
          <a:lstStyle/>
          <a:p>
            <a:r>
              <a:rPr lang="en-US" dirty="0" smtClean="0"/>
              <a:t>SAS Prompt Framework </a:t>
            </a:r>
            <a:r>
              <a:rPr lang="ko-KR" altLang="en-US" dirty="0" smtClean="0"/>
              <a:t>을 이용한 사용자 조건 설정 </a:t>
            </a:r>
            <a:r>
              <a:rPr lang="en-US" altLang="ko-KR" dirty="0" smtClean="0"/>
              <a:t>UI </a:t>
            </a:r>
            <a:r>
              <a:rPr lang="ko-KR" altLang="en-US" dirty="0" smtClean="0"/>
              <a:t>지원</a:t>
            </a:r>
            <a:endParaRPr lang="en-US" dirty="0"/>
          </a:p>
        </p:txBody>
      </p:sp>
      <p:pic>
        <p:nvPicPr>
          <p:cNvPr id="27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" t="16465" r="1118" b="65405"/>
          <a:stretch/>
        </p:blipFill>
        <p:spPr bwMode="auto">
          <a:xfrm>
            <a:off x="685257" y="1051665"/>
            <a:ext cx="7849143" cy="12152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t="19497" b="49959"/>
          <a:stretch/>
        </p:blipFill>
        <p:spPr>
          <a:xfrm>
            <a:off x="730200" y="2864644"/>
            <a:ext cx="7804200" cy="1906957"/>
          </a:xfrm>
          <a:prstGeom prst="rect">
            <a:avLst/>
          </a:prstGeom>
        </p:spPr>
      </p:pic>
      <p:sp>
        <p:nvSpPr>
          <p:cNvPr id="5" name="아래로 구부러진 화살표 4"/>
          <p:cNvSpPr/>
          <p:nvPr/>
        </p:nvSpPr>
        <p:spPr>
          <a:xfrm>
            <a:off x="2819400" y="2864644"/>
            <a:ext cx="1600200" cy="469105"/>
          </a:xfrm>
          <a:prstGeom prst="curvedDownArrow">
            <a:avLst/>
          </a:prstGeom>
          <a:solidFill>
            <a:schemeClr val="accent3">
              <a:lumMod val="40000"/>
              <a:lumOff val="60000"/>
            </a:schemeClr>
          </a:solidFill>
          <a:ln w="38100" cap="flat" cmpd="sng" algn="ctr">
            <a:solidFill>
              <a:schemeClr val="accent3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8900" tIns="88900" rIns="88900" bIns="889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438400" y="2679978"/>
            <a:ext cx="2608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Cascading Prompt </a:t>
            </a:r>
            <a:r>
              <a:rPr lang="ko-KR" altLang="en-US" dirty="0" smtClean="0"/>
              <a:t>지원</a:t>
            </a:r>
            <a:endParaRPr lang="ko-KR" alt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5435426" y="2959984"/>
            <a:ext cx="2172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Calendar </a:t>
            </a:r>
            <a:r>
              <a:rPr lang="ko-KR" altLang="en-US" dirty="0" smtClean="0"/>
              <a:t>객체 제공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7498575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96" name="Picture 28" descr="C:\Users\kaperk\Desktop\CDS_slides\PNG\background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170510" y="1268016"/>
            <a:ext cx="4800600" cy="3257550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srgbClr val="000000">
                <a:alpha val="2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7" name="Title Organizer"/>
          <p:cNvSpPr>
            <a:spLocks noGrp="1"/>
          </p:cNvSpPr>
          <p:nvPr>
            <p:ph type="title" idx="4294967295"/>
          </p:nvPr>
        </p:nvSpPr>
        <p:spPr>
          <a:xfrm>
            <a:off x="0" y="141001"/>
            <a:ext cx="2516188" cy="584775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en-US" dirty="0" smtClean="0">
                <a:solidFill>
                  <a:srgbClr val="0070C0"/>
                </a:solidFill>
              </a:rPr>
              <a:t>Table of contents</a:t>
            </a:r>
          </a:p>
        </p:txBody>
      </p:sp>
      <p:graphicFrame>
        <p:nvGraphicFramePr>
          <p:cNvPr id="7" name="Group Organizer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9784684"/>
              </p:ext>
            </p:extLst>
          </p:nvPr>
        </p:nvGraphicFramePr>
        <p:xfrm>
          <a:off x="2171700" y="1268016"/>
          <a:ext cx="4800600" cy="3257550"/>
        </p:xfrm>
        <a:graphic>
          <a:graphicData uri="http://schemas.openxmlformats.org/drawingml/2006/table">
            <a:tbl>
              <a:tblPr/>
              <a:tblGrid>
                <a:gridCol w="4800600"/>
              </a:tblGrid>
              <a:tr h="542925">
                <a:tc>
                  <a:txBody>
                    <a:bodyPr/>
                    <a:lstStyle/>
                    <a:p>
                      <a:pPr marL="225425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15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 Narrow" pitchFamily="34" charset="0"/>
                        </a:rPr>
                        <a:t>1. </a:t>
                      </a:r>
                      <a:r>
                        <a:rPr kumimoji="0" lang="ko-KR" altLang="en-US" sz="15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 Narrow" pitchFamily="34" charset="0"/>
                        </a:rPr>
                        <a:t>개발 배경</a:t>
                      </a:r>
                      <a:endParaRPr kumimoji="0" lang="en-US" sz="15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 Narrow" pitchFamily="34" charset="0"/>
                      </a:endParaRPr>
                    </a:p>
                  </a:txBody>
                  <a:tcPr marL="68580" marR="68580" marT="0" marB="0" anchor="ctr" horzOverflow="overflow">
                    <a:lnL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42925">
                <a:tc>
                  <a:txBody>
                    <a:bodyPr/>
                    <a:lstStyle/>
                    <a:p>
                      <a:pPr marL="225425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15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 Narrow" pitchFamily="34" charset="0"/>
                        </a:rPr>
                        <a:t>2. </a:t>
                      </a:r>
                      <a:r>
                        <a:rPr kumimoji="0" lang="ko-KR" altLang="en-US" sz="15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 Narrow" pitchFamily="34" charset="0"/>
                        </a:rPr>
                        <a:t>시스템 개발 목표</a:t>
                      </a:r>
                      <a:endParaRPr kumimoji="0" lang="en-US" sz="15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 Narrow" pitchFamily="34" charset="0"/>
                      </a:endParaRPr>
                    </a:p>
                  </a:txBody>
                  <a:tcPr marL="68580" marR="68580" marT="0" marB="0" anchor="ctr" horzOverflow="overflow">
                    <a:lnL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42925">
                <a:tc>
                  <a:txBody>
                    <a:bodyPr/>
                    <a:lstStyle/>
                    <a:p>
                      <a:pPr marL="225425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15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 Narrow" pitchFamily="34" charset="0"/>
                        </a:rPr>
                        <a:t>3. </a:t>
                      </a:r>
                      <a:r>
                        <a:rPr kumimoji="0" lang="ko-KR" altLang="en-US" sz="15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 Narrow" pitchFamily="34" charset="0"/>
                        </a:rPr>
                        <a:t>라이선스</a:t>
                      </a:r>
                      <a:endParaRPr kumimoji="0" lang="en-US" sz="15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 Narrow" pitchFamily="34" charset="0"/>
                      </a:endParaRPr>
                    </a:p>
                  </a:txBody>
                  <a:tcPr marL="68580" marR="68580" marT="0" marB="0" anchor="ctr" horzOverflow="overflow">
                    <a:lnL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42925">
                <a:tc>
                  <a:txBody>
                    <a:bodyPr/>
                    <a:lstStyle/>
                    <a:p>
                      <a:pPr marL="225425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15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 Narrow" pitchFamily="34" charset="0"/>
                        </a:rPr>
                        <a:t>4. </a:t>
                      </a:r>
                      <a:r>
                        <a:rPr kumimoji="0" lang="ko-KR" altLang="en-US" sz="15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 Narrow" pitchFamily="34" charset="0"/>
                        </a:rPr>
                        <a:t>기능</a:t>
                      </a:r>
                      <a:endParaRPr kumimoji="0" lang="en-US" sz="15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 Narrow" pitchFamily="34" charset="0"/>
                      </a:endParaRPr>
                    </a:p>
                  </a:txBody>
                  <a:tcPr marL="68580" marR="68580" marT="0" marB="0" anchor="ctr" horzOverflow="overflow">
                    <a:lnL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42925">
                <a:tc>
                  <a:txBody>
                    <a:bodyPr/>
                    <a:lstStyle/>
                    <a:p>
                      <a:pPr marL="225425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Monotype Sorts" pitchFamily="2" charset="2"/>
                        <a:buNone/>
                        <a:tabLst/>
                        <a:defRPr/>
                      </a:pPr>
                      <a:r>
                        <a:rPr kumimoji="0" lang="en-US" altLang="ko-KR" sz="15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 Narrow" pitchFamily="34" charset="0"/>
                        </a:rPr>
                        <a:t>5. </a:t>
                      </a:r>
                      <a:r>
                        <a:rPr kumimoji="0" lang="ko-KR" altLang="en-US" sz="15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 Narrow" pitchFamily="34" charset="0"/>
                        </a:rPr>
                        <a:t>고려사항</a:t>
                      </a:r>
                      <a:endParaRPr kumimoji="0" lang="en-US" altLang="ko-KR" sz="15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 Narrow" pitchFamily="34" charset="0"/>
                      </a:endParaRPr>
                    </a:p>
                  </a:txBody>
                  <a:tcPr marL="68580" marR="68580" marT="0" marB="0" anchor="ctr" horzOverflow="overflow">
                    <a:lnL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42925">
                <a:tc>
                  <a:txBody>
                    <a:bodyPr/>
                    <a:lstStyle/>
                    <a:p>
                      <a:pPr marL="225425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Monotype Sorts" pitchFamily="2" charset="2"/>
                        <a:buNone/>
                        <a:tabLst/>
                        <a:defRPr/>
                      </a:pPr>
                      <a:r>
                        <a:rPr kumimoji="0" lang="en-US" altLang="ko-KR" sz="15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 Narrow" pitchFamily="34" charset="0"/>
                        </a:rPr>
                        <a:t>6. Demo</a:t>
                      </a:r>
                    </a:p>
                  </a:txBody>
                  <a:tcPr marL="68580" marR="68580" marT="0" marB="0" anchor="ctr" horzOverflow="overflow">
                    <a:lnL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322603916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9818" y="264154"/>
            <a:ext cx="2515438" cy="338554"/>
          </a:xfrm>
        </p:spPr>
        <p:txBody>
          <a:bodyPr/>
          <a:lstStyle/>
          <a:p>
            <a:r>
              <a:rPr lang="ko-KR" altLang="en-US" dirty="0" smtClean="0"/>
              <a:t>기능</a:t>
            </a:r>
            <a:endParaRPr lang="ko-KR" alt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2"/>
          </p:nvPr>
        </p:nvSpPr>
        <p:spPr>
          <a:xfrm flipH="1">
            <a:off x="2635254" y="240458"/>
            <a:ext cx="6432545" cy="369332"/>
          </a:xfrm>
        </p:spPr>
        <p:txBody>
          <a:bodyPr/>
          <a:lstStyle/>
          <a:p>
            <a:r>
              <a:rPr lang="ko-KR" altLang="en-US" dirty="0" smtClean="0"/>
              <a:t>사용자 정의 </a:t>
            </a:r>
            <a:r>
              <a:rPr lang="en-US" altLang="ko-KR" dirty="0" smtClean="0"/>
              <a:t>Layout / Script / CSS </a:t>
            </a:r>
            <a:r>
              <a:rPr lang="ko-KR" altLang="en-US" dirty="0" smtClean="0"/>
              <a:t>지원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919188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9818" y="264154"/>
            <a:ext cx="2515438" cy="338554"/>
          </a:xfrm>
        </p:spPr>
        <p:txBody>
          <a:bodyPr/>
          <a:lstStyle/>
          <a:p>
            <a:r>
              <a:rPr lang="ko-KR" altLang="en-US" dirty="0" smtClean="0"/>
              <a:t>기능</a:t>
            </a:r>
            <a:endParaRPr lang="ko-KR" alt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2"/>
          </p:nvPr>
        </p:nvSpPr>
        <p:spPr>
          <a:xfrm flipH="1">
            <a:off x="2635254" y="240458"/>
            <a:ext cx="6432545" cy="369332"/>
          </a:xfrm>
        </p:spPr>
        <p:txBody>
          <a:bodyPr/>
          <a:lstStyle/>
          <a:p>
            <a:r>
              <a:rPr lang="en-US" altLang="ko-KR" dirty="0" smtClean="0"/>
              <a:t>STP Report </a:t>
            </a:r>
            <a:r>
              <a:rPr lang="ko-KR" altLang="en-US" dirty="0" smtClean="0"/>
              <a:t>지원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237825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9818" y="264154"/>
            <a:ext cx="2515438" cy="338554"/>
          </a:xfrm>
        </p:spPr>
        <p:txBody>
          <a:bodyPr/>
          <a:lstStyle/>
          <a:p>
            <a:r>
              <a:rPr lang="ko-KR" altLang="en-US" dirty="0" smtClean="0"/>
              <a:t>기능</a:t>
            </a:r>
            <a:endParaRPr lang="ko-KR" alt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2"/>
          </p:nvPr>
        </p:nvSpPr>
        <p:spPr>
          <a:xfrm flipH="1">
            <a:off x="2635254" y="240458"/>
            <a:ext cx="6432545" cy="369332"/>
          </a:xfrm>
        </p:spPr>
        <p:txBody>
          <a:bodyPr/>
          <a:lstStyle/>
          <a:p>
            <a:r>
              <a:rPr lang="en-US" altLang="ko-KR" dirty="0" smtClean="0"/>
              <a:t>Grid </a:t>
            </a:r>
            <a:r>
              <a:rPr lang="ko-KR" altLang="en-US" dirty="0" smtClean="0"/>
              <a:t>기반 테이블 지원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872076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9818" y="264154"/>
            <a:ext cx="2515438" cy="338554"/>
          </a:xfrm>
        </p:spPr>
        <p:txBody>
          <a:bodyPr/>
          <a:lstStyle/>
          <a:p>
            <a:r>
              <a:rPr lang="ko-KR" altLang="en-US" dirty="0" smtClean="0"/>
              <a:t>기능</a:t>
            </a:r>
            <a:endParaRPr lang="ko-KR" alt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2"/>
          </p:nvPr>
        </p:nvSpPr>
        <p:spPr>
          <a:xfrm flipH="1">
            <a:off x="2635254" y="240458"/>
            <a:ext cx="6432545" cy="369332"/>
          </a:xfrm>
        </p:spPr>
        <p:txBody>
          <a:bodyPr/>
          <a:lstStyle/>
          <a:p>
            <a:r>
              <a:rPr lang="en-US" dirty="0" smtClean="0"/>
              <a:t>Tree </a:t>
            </a:r>
            <a:r>
              <a:rPr lang="ko-KR" altLang="en-US" dirty="0" smtClean="0"/>
              <a:t>형식</a:t>
            </a:r>
            <a:r>
              <a:rPr lang="en-US" altLang="ko-KR" dirty="0" smtClean="0"/>
              <a:t>(Expand/Collapse)</a:t>
            </a:r>
            <a:r>
              <a:rPr lang="ko-KR" altLang="en-US" dirty="0" smtClean="0"/>
              <a:t>의 테이블 지원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443611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9818" y="264154"/>
            <a:ext cx="2515438" cy="338554"/>
          </a:xfrm>
        </p:spPr>
        <p:txBody>
          <a:bodyPr/>
          <a:lstStyle/>
          <a:p>
            <a:r>
              <a:rPr lang="ko-KR" altLang="en-US" dirty="0" smtClean="0"/>
              <a:t>기능</a:t>
            </a:r>
            <a:endParaRPr lang="ko-KR" alt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2"/>
          </p:nvPr>
        </p:nvSpPr>
        <p:spPr>
          <a:xfrm flipH="1">
            <a:off x="2635254" y="240458"/>
            <a:ext cx="6432545" cy="369332"/>
          </a:xfrm>
        </p:spPr>
        <p:txBody>
          <a:bodyPr/>
          <a:lstStyle/>
          <a:p>
            <a:r>
              <a:rPr lang="en-US" dirty="0" err="1" smtClean="0"/>
              <a:t>Tabluar</a:t>
            </a:r>
            <a:r>
              <a:rPr lang="en-US" dirty="0" smtClean="0"/>
              <a:t> </a:t>
            </a:r>
            <a:r>
              <a:rPr lang="ko-KR" altLang="en-US" dirty="0" smtClean="0"/>
              <a:t>테이블 지원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186815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9818" y="264154"/>
            <a:ext cx="2515438" cy="338554"/>
          </a:xfrm>
        </p:spPr>
        <p:txBody>
          <a:bodyPr/>
          <a:lstStyle/>
          <a:p>
            <a:r>
              <a:rPr lang="ko-KR" altLang="en-US" dirty="0" smtClean="0"/>
              <a:t>기능</a:t>
            </a:r>
            <a:endParaRPr lang="ko-KR" alt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2"/>
          </p:nvPr>
        </p:nvSpPr>
        <p:spPr>
          <a:xfrm flipH="1">
            <a:off x="2635254" y="240458"/>
            <a:ext cx="6432545" cy="369332"/>
          </a:xfrm>
        </p:spPr>
        <p:txBody>
          <a:bodyPr/>
          <a:lstStyle/>
          <a:p>
            <a:r>
              <a:rPr lang="ko-KR" altLang="en-US" dirty="0" smtClean="0"/>
              <a:t>동적 </a:t>
            </a:r>
            <a:r>
              <a:rPr lang="en-US" dirty="0" smtClean="0"/>
              <a:t>Pivot Table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023217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9818" y="264154"/>
            <a:ext cx="2515438" cy="338554"/>
          </a:xfrm>
        </p:spPr>
        <p:txBody>
          <a:bodyPr/>
          <a:lstStyle/>
          <a:p>
            <a:r>
              <a:rPr lang="ko-KR" altLang="en-US" dirty="0" smtClean="0"/>
              <a:t>기능</a:t>
            </a:r>
            <a:endParaRPr lang="ko-KR" alt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2"/>
          </p:nvPr>
        </p:nvSpPr>
        <p:spPr>
          <a:xfrm flipH="1">
            <a:off x="2635254" y="240458"/>
            <a:ext cx="6432545" cy="369332"/>
          </a:xfrm>
        </p:spPr>
        <p:txBody>
          <a:bodyPr/>
          <a:lstStyle/>
          <a:p>
            <a:r>
              <a:rPr lang="en-US" dirty="0" smtClean="0"/>
              <a:t>D3 </a:t>
            </a:r>
            <a:r>
              <a:rPr lang="ko-KR" altLang="en-US" dirty="0" smtClean="0"/>
              <a:t>기반의 동적 그래프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951082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9818" y="264154"/>
            <a:ext cx="2515438" cy="338554"/>
          </a:xfrm>
        </p:spPr>
        <p:txBody>
          <a:bodyPr/>
          <a:lstStyle/>
          <a:p>
            <a:r>
              <a:rPr lang="ko-KR" altLang="en-US" dirty="0" smtClean="0"/>
              <a:t>기능</a:t>
            </a:r>
            <a:endParaRPr lang="ko-KR" alt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2"/>
          </p:nvPr>
        </p:nvSpPr>
        <p:spPr>
          <a:xfrm flipH="1">
            <a:off x="2635254" y="240458"/>
            <a:ext cx="6432545" cy="369332"/>
          </a:xfrm>
        </p:spPr>
        <p:txBody>
          <a:bodyPr/>
          <a:lstStyle/>
          <a:p>
            <a:r>
              <a:rPr lang="en-US" dirty="0" smtClean="0"/>
              <a:t>Multi-Portal </a:t>
            </a:r>
            <a:r>
              <a:rPr lang="ko-KR" altLang="en-US" dirty="0" smtClean="0"/>
              <a:t>구현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183274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9818" y="264154"/>
            <a:ext cx="2515438" cy="338554"/>
          </a:xfrm>
        </p:spPr>
        <p:txBody>
          <a:bodyPr/>
          <a:lstStyle/>
          <a:p>
            <a:r>
              <a:rPr lang="ko-KR" altLang="en-US" dirty="0" smtClean="0"/>
              <a:t>기능</a:t>
            </a:r>
            <a:endParaRPr lang="ko-KR" alt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2"/>
          </p:nvPr>
        </p:nvSpPr>
        <p:spPr>
          <a:xfrm flipH="1">
            <a:off x="2635254" y="240458"/>
            <a:ext cx="6432545" cy="369332"/>
          </a:xfrm>
        </p:spPr>
        <p:txBody>
          <a:bodyPr/>
          <a:lstStyle/>
          <a:p>
            <a:r>
              <a:rPr lang="en-US" dirty="0" smtClean="0"/>
              <a:t>UI </a:t>
            </a:r>
            <a:r>
              <a:rPr lang="ko-KR" altLang="en-US" dirty="0" smtClean="0"/>
              <a:t>기반의 </a:t>
            </a:r>
            <a:r>
              <a:rPr lang="ko-KR" altLang="en-US" dirty="0" smtClean="0"/>
              <a:t>리포트 </a:t>
            </a:r>
            <a:r>
              <a:rPr lang="en-US" altLang="ko-KR" dirty="0" smtClean="0"/>
              <a:t>Layout </a:t>
            </a:r>
            <a:r>
              <a:rPr lang="ko-KR" altLang="en-US" dirty="0" smtClean="0"/>
              <a:t>작성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909395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위쪽/아래쪽 화살표 53"/>
          <p:cNvSpPr/>
          <p:nvPr/>
        </p:nvSpPr>
        <p:spPr>
          <a:xfrm>
            <a:off x="8257881" y="2472990"/>
            <a:ext cx="228600" cy="1045249"/>
          </a:xfrm>
          <a:prstGeom prst="upDownArrow">
            <a:avLst/>
          </a:prstGeom>
          <a:solidFill>
            <a:schemeClr val="accent3">
              <a:lumMod val="40000"/>
              <a:lumOff val="60000"/>
            </a:schemeClr>
          </a:solidFill>
          <a:ln w="38100" cap="flat" cmpd="sng" algn="ctr">
            <a:solidFill>
              <a:schemeClr val="accent3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8900" tIns="88900" rIns="88900" bIns="889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188" y="132737"/>
            <a:ext cx="2515438" cy="584775"/>
          </a:xfrm>
        </p:spPr>
        <p:txBody>
          <a:bodyPr/>
          <a:lstStyle/>
          <a:p>
            <a:r>
              <a:rPr lang="en-US" altLang="ko-KR" dirty="0"/>
              <a:t>Pain points with </a:t>
            </a:r>
            <a:r>
              <a:rPr lang="en-US" altLang="ko-KR" dirty="0" smtClean="0"/>
              <a:t>VA</a:t>
            </a:r>
            <a:endParaRPr 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5638800" y="1111019"/>
            <a:ext cx="1523999" cy="1155931"/>
            <a:chOff x="76201" y="3193967"/>
            <a:chExt cx="2207024" cy="1600514"/>
          </a:xfrm>
        </p:grpSpPr>
        <p:pic>
          <p:nvPicPr>
            <p:cNvPr id="21" name="Picture 26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5886"/>
            <a:stretch/>
          </p:blipFill>
          <p:spPr>
            <a:xfrm rot="5400000">
              <a:off x="841667" y="3592377"/>
              <a:ext cx="436641" cy="1967568"/>
            </a:xfrm>
            <a:prstGeom prst="rect">
              <a:avLst/>
            </a:prstGeom>
          </p:spPr>
        </p:pic>
        <p:pic>
          <p:nvPicPr>
            <p:cNvPr id="22" name="Picture 35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5886"/>
            <a:stretch/>
          </p:blipFill>
          <p:spPr>
            <a:xfrm rot="5400000">
              <a:off x="841665" y="3302019"/>
              <a:ext cx="436641" cy="1967568"/>
            </a:xfrm>
            <a:prstGeom prst="rect">
              <a:avLst/>
            </a:prstGeom>
          </p:spPr>
        </p:pic>
        <p:pic>
          <p:nvPicPr>
            <p:cNvPr id="23" name="Picture 36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5886"/>
            <a:stretch/>
          </p:blipFill>
          <p:spPr>
            <a:xfrm rot="5400000">
              <a:off x="841665" y="3019520"/>
              <a:ext cx="436641" cy="1967568"/>
            </a:xfrm>
            <a:prstGeom prst="rect">
              <a:avLst/>
            </a:prstGeom>
          </p:spPr>
        </p:pic>
        <p:pic>
          <p:nvPicPr>
            <p:cNvPr id="24" name="Picture 37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5886"/>
            <a:stretch/>
          </p:blipFill>
          <p:spPr>
            <a:xfrm rot="5400000">
              <a:off x="841665" y="2716804"/>
              <a:ext cx="436641" cy="1967568"/>
            </a:xfrm>
            <a:prstGeom prst="rect">
              <a:avLst/>
            </a:prstGeom>
          </p:spPr>
        </p:pic>
        <p:pic>
          <p:nvPicPr>
            <p:cNvPr id="25" name="Picture 3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5886"/>
            <a:stretch/>
          </p:blipFill>
          <p:spPr>
            <a:xfrm rot="5400000">
              <a:off x="841664" y="2428504"/>
              <a:ext cx="436641" cy="1967568"/>
            </a:xfrm>
            <a:prstGeom prst="rect">
              <a:avLst/>
            </a:prstGeom>
          </p:spPr>
        </p:pic>
        <p:sp>
          <p:nvSpPr>
            <p:cNvPr id="26" name="Can 39"/>
            <p:cNvSpPr/>
            <p:nvPr/>
          </p:nvSpPr>
          <p:spPr bwMode="auto">
            <a:xfrm>
              <a:off x="1279788" y="4561641"/>
              <a:ext cx="1001749" cy="131515"/>
            </a:xfrm>
            <a:prstGeom prst="can">
              <a:avLst>
                <a:gd name="adj" fmla="val 50000"/>
              </a:avLst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horz" wrap="none" lIns="88900" tIns="88900" rIns="88900" bIns="889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7" name="Can 40"/>
            <p:cNvSpPr/>
            <p:nvPr/>
          </p:nvSpPr>
          <p:spPr bwMode="auto">
            <a:xfrm>
              <a:off x="1279787" y="4283508"/>
              <a:ext cx="1001749" cy="131515"/>
            </a:xfrm>
            <a:prstGeom prst="can">
              <a:avLst>
                <a:gd name="adj" fmla="val 50000"/>
              </a:avLst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horz" wrap="none" lIns="88900" tIns="88900" rIns="88900" bIns="889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8" name="Can 41"/>
            <p:cNvSpPr/>
            <p:nvPr/>
          </p:nvSpPr>
          <p:spPr bwMode="auto">
            <a:xfrm>
              <a:off x="1275459" y="3993150"/>
              <a:ext cx="1001749" cy="131515"/>
            </a:xfrm>
            <a:prstGeom prst="can">
              <a:avLst>
                <a:gd name="adj" fmla="val 50000"/>
              </a:avLst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horz" wrap="none" lIns="88900" tIns="88900" rIns="88900" bIns="889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9" name="Can 42"/>
            <p:cNvSpPr/>
            <p:nvPr/>
          </p:nvSpPr>
          <p:spPr bwMode="auto">
            <a:xfrm>
              <a:off x="1279789" y="3692014"/>
              <a:ext cx="1001749" cy="131515"/>
            </a:xfrm>
            <a:prstGeom prst="can">
              <a:avLst>
                <a:gd name="adj" fmla="val 50000"/>
              </a:avLst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horz" wrap="none" lIns="88900" tIns="88900" rIns="88900" bIns="889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" name="Can 43"/>
            <p:cNvSpPr/>
            <p:nvPr/>
          </p:nvSpPr>
          <p:spPr bwMode="auto">
            <a:xfrm>
              <a:off x="1281476" y="3403714"/>
              <a:ext cx="1001749" cy="131515"/>
            </a:xfrm>
            <a:prstGeom prst="can">
              <a:avLst>
                <a:gd name="adj" fmla="val 50000"/>
              </a:avLst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horz" wrap="none" lIns="88900" tIns="88900" rIns="88900" bIns="889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31" name="Picture 2" descr="http://netanimations.net/large%20gears.gif"/>
            <p:cNvPicPr>
              <a:picLocks noChangeAspect="1" noChangeArrowheads="1" noCrop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28035" y="3322686"/>
              <a:ext cx="321969" cy="3191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2" descr="http://netanimations.net/large%20gears.gif"/>
            <p:cNvPicPr>
              <a:picLocks noChangeAspect="1" noChangeArrowheads="1" noCrop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16029" y="3630609"/>
              <a:ext cx="321969" cy="3191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2" descr="http://netanimations.net/large%20gears.gif"/>
            <p:cNvPicPr>
              <a:picLocks noChangeAspect="1" noChangeArrowheads="1" noCrop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53655" y="3907901"/>
              <a:ext cx="321969" cy="3191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2" descr="http://netanimations.net/large%20gears.gif"/>
            <p:cNvPicPr>
              <a:picLocks noChangeAspect="1" noChangeArrowheads="1" noCrop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82350" y="4189685"/>
              <a:ext cx="321969" cy="3191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2" descr="http://netanimations.net/large%20gears.gif"/>
            <p:cNvPicPr>
              <a:picLocks noChangeAspect="1" noChangeArrowheads="1" noCrop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06112" y="4465948"/>
              <a:ext cx="321969" cy="3191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6" name="Picture 5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5807" y="1109189"/>
            <a:ext cx="1636583" cy="1315385"/>
          </a:xfrm>
          <a:prstGeom prst="rect">
            <a:avLst/>
          </a:prstGeom>
        </p:spPr>
      </p:pic>
      <p:sp>
        <p:nvSpPr>
          <p:cNvPr id="37" name="Rounded Rectangle 107"/>
          <p:cNvSpPr/>
          <p:nvPr/>
        </p:nvSpPr>
        <p:spPr>
          <a:xfrm>
            <a:off x="6997449" y="3463290"/>
            <a:ext cx="1249680" cy="861060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8900" tIns="88900" rIns="88900" bIns="889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smtClean="0"/>
              <a:t>Source</a:t>
            </a:r>
            <a:br>
              <a:rPr lang="en-US" dirty="0" smtClean="0"/>
            </a:br>
            <a:r>
              <a:rPr lang="en-US" dirty="0" smtClean="0"/>
              <a:t>Data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6512233" y="2510833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2"/>
                </a:solidFill>
              </a:rPr>
              <a:t>Load</a:t>
            </a:r>
            <a:endParaRPr lang="en-US" b="1" dirty="0">
              <a:solidFill>
                <a:schemeClr val="accent2"/>
              </a:solidFill>
            </a:endParaRPr>
          </a:p>
        </p:txBody>
      </p:sp>
      <p:sp>
        <p:nvSpPr>
          <p:cNvPr id="40" name="Can 44"/>
          <p:cNvSpPr/>
          <p:nvPr/>
        </p:nvSpPr>
        <p:spPr bwMode="auto">
          <a:xfrm>
            <a:off x="8074224" y="3735092"/>
            <a:ext cx="1001749" cy="386224"/>
          </a:xfrm>
          <a:prstGeom prst="can">
            <a:avLst>
              <a:gd name="adj" fmla="val 22050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none" lIns="88900" tIns="88900" rIns="88900" bIns="889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1" name="Can 45"/>
          <p:cNvSpPr/>
          <p:nvPr/>
        </p:nvSpPr>
        <p:spPr bwMode="auto">
          <a:xfrm>
            <a:off x="8074224" y="3736394"/>
            <a:ext cx="1001749" cy="386224"/>
          </a:xfrm>
          <a:prstGeom prst="can">
            <a:avLst>
              <a:gd name="adj" fmla="val 22050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none" lIns="88900" tIns="88900" rIns="88900" bIns="889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44" name="Straight Arrow Connector 130"/>
          <p:cNvCxnSpPr/>
          <p:nvPr/>
        </p:nvCxnSpPr>
        <p:spPr>
          <a:xfrm flipH="1">
            <a:off x="7174928" y="1656008"/>
            <a:ext cx="381000" cy="2816"/>
          </a:xfrm>
          <a:prstGeom prst="straightConnector1">
            <a:avLst/>
          </a:prstGeom>
          <a:ln w="28575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곱셈 기호 51"/>
          <p:cNvSpPr/>
          <p:nvPr/>
        </p:nvSpPr>
        <p:spPr>
          <a:xfrm>
            <a:off x="8061622" y="2714409"/>
            <a:ext cx="615751" cy="619341"/>
          </a:xfrm>
          <a:prstGeom prst="mathMultiply">
            <a:avLst/>
          </a:prstGeom>
          <a:solidFill>
            <a:srgbClr val="FF0000"/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8900" tIns="88900" rIns="88900" bIns="889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3" name="아래쪽 화살표 52"/>
          <p:cNvSpPr/>
          <p:nvPr/>
        </p:nvSpPr>
        <p:spPr>
          <a:xfrm rot="20171811" flipV="1">
            <a:off x="6527800" y="2247979"/>
            <a:ext cx="228600" cy="1530648"/>
          </a:xfrm>
          <a:prstGeom prst="downArrow">
            <a:avLst/>
          </a:prstGeom>
          <a:solidFill>
            <a:schemeClr val="accent3">
              <a:lumMod val="40000"/>
              <a:lumOff val="60000"/>
            </a:schemeClr>
          </a:solidFill>
          <a:ln w="38100" cap="flat" cmpd="sng" algn="ctr">
            <a:solidFill>
              <a:schemeClr val="accent3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8900" tIns="88900" rIns="88900" bIns="889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내용 개체 틀 5"/>
          <p:cNvSpPr>
            <a:spLocks noGrp="1"/>
          </p:cNvSpPr>
          <p:nvPr>
            <p:ph sz="quarter" idx="11"/>
          </p:nvPr>
        </p:nvSpPr>
        <p:spPr>
          <a:xfrm>
            <a:off x="457199" y="887483"/>
            <a:ext cx="5893839" cy="3831818"/>
          </a:xfrm>
        </p:spPr>
        <p:txBody>
          <a:bodyPr/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 smtClean="0">
                <a:solidFill>
                  <a:schemeClr val="tx1"/>
                </a:solidFill>
              </a:rPr>
              <a:t> 제품의 </a:t>
            </a:r>
            <a:r>
              <a:rPr lang="en-US" altLang="ko-KR" dirty="0">
                <a:solidFill>
                  <a:schemeClr val="tx1"/>
                </a:solidFill>
              </a:rPr>
              <a:t>Customizing </a:t>
            </a:r>
            <a:r>
              <a:rPr lang="ko-KR" altLang="en-US" dirty="0">
                <a:solidFill>
                  <a:schemeClr val="tx1"/>
                </a:solidFill>
              </a:rPr>
              <a:t>에 </a:t>
            </a:r>
            <a:r>
              <a:rPr lang="ko-KR" altLang="en-US" dirty="0" smtClean="0">
                <a:solidFill>
                  <a:schemeClr val="tx1"/>
                </a:solidFill>
              </a:rPr>
              <a:t>제한</a:t>
            </a:r>
            <a:endParaRPr lang="ko-KR" altLang="en-US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 smtClean="0">
                <a:solidFill>
                  <a:schemeClr val="tx1"/>
                </a:solidFill>
              </a:rPr>
              <a:t> 탐색과 </a:t>
            </a:r>
            <a:r>
              <a:rPr lang="ko-KR" altLang="en-US" dirty="0">
                <a:solidFill>
                  <a:schemeClr val="tx1"/>
                </a:solidFill>
              </a:rPr>
              <a:t>리포트가 분리되어 완전히 독립적임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 smtClean="0">
                <a:solidFill>
                  <a:schemeClr val="tx1"/>
                </a:solidFill>
              </a:rPr>
              <a:t> 리포트 </a:t>
            </a:r>
            <a:r>
              <a:rPr lang="ko-KR" altLang="en-US" dirty="0" err="1">
                <a:solidFill>
                  <a:schemeClr val="tx1"/>
                </a:solidFill>
              </a:rPr>
              <a:t>캐쉬</a:t>
            </a:r>
            <a:r>
              <a:rPr lang="ko-KR" altLang="en-US" dirty="0">
                <a:solidFill>
                  <a:schemeClr val="tx1"/>
                </a:solidFill>
              </a:rPr>
              <a:t> 기능을 제공하지 않아 조회 속도 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dirty="0" smtClean="0">
                <a:solidFill>
                  <a:schemeClr val="tx1"/>
                </a:solidFill>
              </a:rPr>
              <a:t>    </a:t>
            </a:r>
            <a:r>
              <a:rPr lang="ko-KR" altLang="en-US" dirty="0" smtClean="0">
                <a:solidFill>
                  <a:schemeClr val="tx1"/>
                </a:solidFill>
              </a:rPr>
              <a:t>및 </a:t>
            </a:r>
            <a:r>
              <a:rPr lang="ko-KR" altLang="en-US" dirty="0">
                <a:solidFill>
                  <a:schemeClr val="tx1"/>
                </a:solidFill>
              </a:rPr>
              <a:t>데이터 처리 중 조회 </a:t>
            </a:r>
            <a:r>
              <a:rPr lang="en-US" altLang="ko-KR" dirty="0" smtClean="0">
                <a:solidFill>
                  <a:schemeClr val="tx1"/>
                </a:solidFill>
              </a:rPr>
              <a:t>Issue</a:t>
            </a:r>
            <a:endParaRPr lang="ko-KR" altLang="en-US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dirty="0" smtClean="0">
                <a:solidFill>
                  <a:schemeClr val="tx1"/>
                </a:solidFill>
              </a:rPr>
              <a:t> Data </a:t>
            </a:r>
            <a:r>
              <a:rPr lang="en-US" altLang="ko-KR" dirty="0">
                <a:solidFill>
                  <a:schemeClr val="tx1"/>
                </a:solidFill>
              </a:rPr>
              <a:t>direct access(ROLAP) </a:t>
            </a:r>
            <a:r>
              <a:rPr lang="ko-KR" altLang="en-US" dirty="0" err="1">
                <a:solidFill>
                  <a:schemeClr val="tx1"/>
                </a:solidFill>
              </a:rPr>
              <a:t>컨셉을</a:t>
            </a:r>
            <a:r>
              <a:rPr lang="ko-KR" altLang="en-US" dirty="0">
                <a:solidFill>
                  <a:schemeClr val="tx1"/>
                </a:solidFill>
              </a:rPr>
              <a:t> 제공하지 않음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 smtClean="0">
                <a:solidFill>
                  <a:schemeClr val="tx1"/>
                </a:solidFill>
              </a:rPr>
              <a:t> 화면에 </a:t>
            </a:r>
            <a:r>
              <a:rPr lang="ko-KR" altLang="en-US" dirty="0">
                <a:solidFill>
                  <a:schemeClr val="tx1"/>
                </a:solidFill>
              </a:rPr>
              <a:t>대량의 데이터 노출이 제한 되어 </a:t>
            </a:r>
            <a:r>
              <a:rPr lang="ko-KR" altLang="en-US" dirty="0" smtClean="0">
                <a:solidFill>
                  <a:schemeClr val="tx1"/>
                </a:solidFill>
              </a:rPr>
              <a:t>있음 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dirty="0">
                <a:solidFill>
                  <a:schemeClr val="tx1"/>
                </a:solidFill>
              </a:rPr>
              <a:t>	</a:t>
            </a:r>
            <a:r>
              <a:rPr lang="en-US" altLang="ko-KR" dirty="0" smtClean="0">
                <a:solidFill>
                  <a:schemeClr val="tx1"/>
                </a:solidFill>
              </a:rPr>
              <a:t>: </a:t>
            </a:r>
            <a:r>
              <a:rPr lang="ko-KR" altLang="en-US" dirty="0" err="1" smtClean="0">
                <a:solidFill>
                  <a:schemeClr val="tx1"/>
                </a:solidFill>
              </a:rPr>
              <a:t>산점도</a:t>
            </a:r>
            <a:r>
              <a:rPr lang="ko-KR" altLang="en-US" dirty="0" smtClean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개수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행 개수 등 </a:t>
            </a:r>
            <a:r>
              <a:rPr lang="ko-KR" altLang="en-US" dirty="0" smtClean="0">
                <a:solidFill>
                  <a:schemeClr val="tx1"/>
                </a:solidFill>
              </a:rPr>
              <a:t>제한</a:t>
            </a:r>
            <a:endParaRPr lang="en-US" altLang="ko-KR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dirty="0" smtClean="0">
                <a:solidFill>
                  <a:schemeClr val="tx1"/>
                </a:solidFill>
              </a:rPr>
              <a:t> Excel </a:t>
            </a:r>
            <a:r>
              <a:rPr lang="ko-KR" altLang="en-US" dirty="0">
                <a:solidFill>
                  <a:schemeClr val="tx1"/>
                </a:solidFill>
              </a:rPr>
              <a:t>연동 기능이 모두 </a:t>
            </a:r>
            <a:r>
              <a:rPr lang="en-US" altLang="ko-KR" dirty="0">
                <a:solidFill>
                  <a:schemeClr val="tx1"/>
                </a:solidFill>
              </a:rPr>
              <a:t>AMO</a:t>
            </a:r>
            <a:r>
              <a:rPr lang="ko-KR" altLang="en-US" dirty="0">
                <a:solidFill>
                  <a:schemeClr val="tx1"/>
                </a:solidFill>
              </a:rPr>
              <a:t>로 분리되어 있음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리포트</a:t>
            </a:r>
            <a:r>
              <a:rPr lang="en-US" altLang="ko-KR" dirty="0">
                <a:solidFill>
                  <a:schemeClr val="tx1"/>
                </a:solidFill>
              </a:rPr>
              <a:t>or </a:t>
            </a:r>
            <a:r>
              <a:rPr lang="ko-KR" altLang="en-US" dirty="0">
                <a:solidFill>
                  <a:schemeClr val="tx1"/>
                </a:solidFill>
              </a:rPr>
              <a:t>데이터 출력이 </a:t>
            </a:r>
            <a:r>
              <a:rPr lang="ko-KR" altLang="en-US" dirty="0" smtClean="0">
                <a:solidFill>
                  <a:schemeClr val="tx1"/>
                </a:solidFill>
              </a:rPr>
              <a:t>제한적임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47332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7.5E-6 -1.48148E-6 L -0.10347 0.00123 L -0.13611 0.38518 " pathEditMode="relative" ptsTypes="AAA">
                                      <p:cBhvr>
                                        <p:cTn id="10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4" dur="indefinite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5" dur="indefinite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0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1123950"/>
            <a:ext cx="2485648" cy="15144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90600" y="3175986"/>
            <a:ext cx="2329384" cy="1593350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</p:pic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3175986"/>
            <a:ext cx="2485648" cy="15933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모서리가 둥근 직사각형 4"/>
          <p:cNvSpPr/>
          <p:nvPr/>
        </p:nvSpPr>
        <p:spPr>
          <a:xfrm>
            <a:off x="4305300" y="749549"/>
            <a:ext cx="4305300" cy="304800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 w="38100" cap="flat" cmpd="sng" algn="ctr">
            <a:solidFill>
              <a:schemeClr val="accent3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8900" tIns="88900" rIns="88900" bIns="889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SAS Dashboard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05580" y="2800350"/>
            <a:ext cx="3480619" cy="304800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 w="38100" cap="flat" cmpd="sng" algn="ctr">
            <a:solidFill>
              <a:schemeClr val="accent3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8900" tIns="88900" rIns="88900" bIns="889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SAS Web Report Studio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4305300" y="2800350"/>
            <a:ext cx="4305300" cy="304800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 w="38100" cap="flat" cmpd="sng" algn="ctr">
            <a:solidFill>
              <a:schemeClr val="accent3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8900" tIns="88900" rIns="88900" bIns="889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SAS Visual Analytics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405581" y="746316"/>
            <a:ext cx="3480619" cy="304800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 w="38100" cap="flat" cmpd="sng" algn="ctr">
            <a:solidFill>
              <a:schemeClr val="accent3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8900" tIns="88900" rIns="88900" bIns="889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SAS Stored Process Web Application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0600" y="1123950"/>
            <a:ext cx="2329384" cy="1514446"/>
          </a:xfrm>
          <a:prstGeom prst="rect">
            <a:avLst/>
          </a:prstGeom>
        </p:spPr>
      </p:pic>
      <p:sp>
        <p:nvSpPr>
          <p:cNvPr id="11" name="제목 10"/>
          <p:cNvSpPr>
            <a:spLocks noGrp="1"/>
          </p:cNvSpPr>
          <p:nvPr>
            <p:ph type="title"/>
          </p:nvPr>
        </p:nvSpPr>
        <p:spPr>
          <a:xfrm>
            <a:off x="119818" y="264154"/>
            <a:ext cx="2515438" cy="338554"/>
          </a:xfrm>
        </p:spPr>
        <p:txBody>
          <a:bodyPr/>
          <a:lstStyle/>
          <a:p>
            <a:r>
              <a:rPr lang="ko-KR" altLang="en-US" dirty="0" smtClean="0"/>
              <a:t>개발 배경</a:t>
            </a:r>
            <a:endParaRPr lang="ko-KR" altLang="en-US" dirty="0"/>
          </a:p>
        </p:txBody>
      </p:sp>
      <p:sp>
        <p:nvSpPr>
          <p:cNvPr id="13" name="텍스트 개체 틀 1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129085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188" y="132737"/>
            <a:ext cx="2515438" cy="584775"/>
          </a:xfrm>
        </p:spPr>
        <p:txBody>
          <a:bodyPr/>
          <a:lstStyle/>
          <a:p>
            <a:r>
              <a:rPr lang="en-US" altLang="ko-KR" dirty="0"/>
              <a:t>Pain points with </a:t>
            </a:r>
            <a:r>
              <a:rPr lang="en-US" altLang="ko-KR" dirty="0" smtClean="0"/>
              <a:t>VA</a:t>
            </a:r>
            <a:endParaRPr 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내용 개체 틀 5"/>
          <p:cNvSpPr>
            <a:spLocks noGrp="1"/>
          </p:cNvSpPr>
          <p:nvPr>
            <p:ph sz="quarter" idx="11"/>
          </p:nvPr>
        </p:nvSpPr>
        <p:spPr>
          <a:xfrm>
            <a:off x="457199" y="818233"/>
            <a:ext cx="8232776" cy="3970318"/>
          </a:xfrm>
        </p:spPr>
        <p:txBody>
          <a:bodyPr/>
          <a:lstStyle/>
          <a:p>
            <a:pPr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dirty="0" smtClean="0">
                <a:solidFill>
                  <a:schemeClr val="bg1">
                    <a:lumMod val="75000"/>
                  </a:schemeClr>
                </a:solidFill>
              </a:rPr>
              <a:t> 제품의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Customizing 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에 </a:t>
            </a:r>
            <a:r>
              <a:rPr lang="ko-KR" altLang="en-US" dirty="0" smtClean="0">
                <a:solidFill>
                  <a:schemeClr val="bg1">
                    <a:lumMod val="75000"/>
                  </a:schemeClr>
                </a:solidFill>
              </a:rPr>
              <a:t>제한</a:t>
            </a:r>
            <a:endParaRPr lang="ko-KR" altLang="en-US" dirty="0">
              <a:solidFill>
                <a:schemeClr val="bg1">
                  <a:lumMod val="75000"/>
                </a:schemeClr>
              </a:solidFill>
            </a:endParaRP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dirty="0" smtClean="0">
                <a:solidFill>
                  <a:schemeClr val="bg1">
                    <a:lumMod val="75000"/>
                  </a:schemeClr>
                </a:solidFill>
              </a:rPr>
              <a:t> 탐색과 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리포트가 분리되어 완전히 독립적임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dirty="0" smtClean="0">
                <a:solidFill>
                  <a:schemeClr val="bg1">
                    <a:lumMod val="75000"/>
                  </a:schemeClr>
                </a:solidFill>
              </a:rPr>
              <a:t> 리포트 </a:t>
            </a:r>
            <a:r>
              <a:rPr lang="ko-KR" altLang="en-US" dirty="0" err="1">
                <a:solidFill>
                  <a:schemeClr val="bg1">
                    <a:lumMod val="75000"/>
                  </a:schemeClr>
                </a:solidFill>
              </a:rPr>
              <a:t>캐쉬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 기능을 제공하지 않아 조회 속도 </a:t>
            </a:r>
            <a:r>
              <a:rPr lang="ko-KR" altLang="en-US" dirty="0" smtClean="0">
                <a:solidFill>
                  <a:schemeClr val="bg1">
                    <a:lumMod val="75000"/>
                  </a:schemeClr>
                </a:solidFill>
              </a:rPr>
              <a:t>및 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데이터 처리 중 조회 </a:t>
            </a:r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</a:rPr>
              <a:t>Issue</a:t>
            </a:r>
            <a:endParaRPr lang="ko-KR" altLang="en-US" dirty="0">
              <a:solidFill>
                <a:schemeClr val="bg1">
                  <a:lumMod val="75000"/>
                </a:schemeClr>
              </a:solidFill>
            </a:endParaRP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</a:rPr>
              <a:t> Data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direct access(ROLAP) </a:t>
            </a:r>
            <a:r>
              <a:rPr lang="ko-KR" altLang="en-US" dirty="0" err="1">
                <a:solidFill>
                  <a:schemeClr val="bg1">
                    <a:lumMod val="75000"/>
                  </a:schemeClr>
                </a:solidFill>
              </a:rPr>
              <a:t>컨셉을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 제공하지 않음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dirty="0" smtClean="0">
                <a:solidFill>
                  <a:schemeClr val="bg1">
                    <a:lumMod val="75000"/>
                  </a:schemeClr>
                </a:solidFill>
              </a:rPr>
              <a:t> 화면에 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대량의 데이터 노출이 제한 되어 </a:t>
            </a:r>
            <a:r>
              <a:rPr lang="ko-KR" altLang="en-US" dirty="0" smtClean="0">
                <a:solidFill>
                  <a:schemeClr val="bg1">
                    <a:lumMod val="75000"/>
                  </a:schemeClr>
                </a:solidFill>
              </a:rPr>
              <a:t>있음 </a:t>
            </a:r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</a:rPr>
              <a:t>: </a:t>
            </a:r>
            <a:r>
              <a:rPr lang="ko-KR" altLang="en-US" dirty="0" err="1" smtClean="0">
                <a:solidFill>
                  <a:schemeClr val="bg1">
                    <a:lumMod val="75000"/>
                  </a:schemeClr>
                </a:solidFill>
              </a:rPr>
              <a:t>산점도</a:t>
            </a:r>
            <a:r>
              <a:rPr lang="ko-KR" altLang="en-US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개수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행 개수 등 </a:t>
            </a:r>
            <a:r>
              <a:rPr lang="ko-KR" altLang="en-US" dirty="0" smtClean="0">
                <a:solidFill>
                  <a:schemeClr val="bg1">
                    <a:lumMod val="75000"/>
                  </a:schemeClr>
                </a:solidFill>
              </a:rPr>
              <a:t>제한</a:t>
            </a:r>
            <a:endParaRPr lang="en-US" altLang="ko-KR" dirty="0">
              <a:solidFill>
                <a:schemeClr val="bg1">
                  <a:lumMod val="75000"/>
                </a:schemeClr>
              </a:solidFill>
            </a:endParaRP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</a:rPr>
              <a:t> Excel 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연동 기능이 모두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AMO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로 분리되어 있음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리포트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or 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데이터 출력이 </a:t>
            </a:r>
            <a:r>
              <a:rPr lang="ko-KR" altLang="en-US" dirty="0" smtClean="0">
                <a:solidFill>
                  <a:schemeClr val="bg1">
                    <a:lumMod val="75000"/>
                  </a:schemeClr>
                </a:solidFill>
              </a:rPr>
              <a:t>제한적임</a:t>
            </a:r>
            <a:endParaRPr lang="ko-KR" alt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762000" y="1203983"/>
            <a:ext cx="31242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>
            <a:off x="762000" y="2320290"/>
            <a:ext cx="75438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/>
          <p:cNvCxnSpPr/>
          <p:nvPr/>
        </p:nvCxnSpPr>
        <p:spPr>
          <a:xfrm>
            <a:off x="762000" y="2853690"/>
            <a:ext cx="51054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/>
          <p:cNvCxnSpPr/>
          <p:nvPr/>
        </p:nvCxnSpPr>
        <p:spPr>
          <a:xfrm>
            <a:off x="762000" y="3409950"/>
            <a:ext cx="76962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/>
          <p:cNvCxnSpPr/>
          <p:nvPr/>
        </p:nvCxnSpPr>
        <p:spPr>
          <a:xfrm>
            <a:off x="762000" y="4476750"/>
            <a:ext cx="34290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폭발 2 14"/>
          <p:cNvSpPr/>
          <p:nvPr/>
        </p:nvSpPr>
        <p:spPr>
          <a:xfrm rot="21196926">
            <a:off x="2908691" y="941358"/>
            <a:ext cx="988362" cy="428677"/>
          </a:xfrm>
          <a:prstGeom prst="irregularSeal2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accent5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88900" rIns="0" bIns="889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b="1" dirty="0" smtClean="0">
                <a:solidFill>
                  <a:schemeClr val="accent3">
                    <a:lumMod val="75000"/>
                  </a:schemeClr>
                </a:solidFill>
              </a:rPr>
              <a:t>지원</a:t>
            </a:r>
            <a:endParaRPr lang="ko-KR" altLang="en-US" sz="10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50" name="폭발 2 49"/>
          <p:cNvSpPr/>
          <p:nvPr/>
        </p:nvSpPr>
        <p:spPr>
          <a:xfrm rot="21196926">
            <a:off x="7280516" y="2109428"/>
            <a:ext cx="988362" cy="428677"/>
          </a:xfrm>
          <a:prstGeom prst="irregularSeal2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accent5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88900" rIns="0" bIns="889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b="1" dirty="0" smtClean="0">
                <a:solidFill>
                  <a:schemeClr val="accent3">
                    <a:lumMod val="75000"/>
                  </a:schemeClr>
                </a:solidFill>
              </a:rPr>
              <a:t>지원</a:t>
            </a:r>
            <a:endParaRPr lang="ko-KR" altLang="en-US" sz="10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51" name="폭발 2 50"/>
          <p:cNvSpPr/>
          <p:nvPr/>
        </p:nvSpPr>
        <p:spPr>
          <a:xfrm rot="21196926">
            <a:off x="5068419" y="2579643"/>
            <a:ext cx="988362" cy="428677"/>
          </a:xfrm>
          <a:prstGeom prst="irregularSeal2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accent5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88900" rIns="0" bIns="889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b="1" dirty="0" smtClean="0">
                <a:solidFill>
                  <a:schemeClr val="accent3">
                    <a:lumMod val="75000"/>
                  </a:schemeClr>
                </a:solidFill>
              </a:rPr>
              <a:t>지원</a:t>
            </a:r>
            <a:endParaRPr lang="ko-KR" altLang="en-US" sz="10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55" name="폭발 2 54"/>
          <p:cNvSpPr/>
          <p:nvPr/>
        </p:nvSpPr>
        <p:spPr>
          <a:xfrm rot="21196926">
            <a:off x="7453420" y="3195612"/>
            <a:ext cx="988362" cy="428677"/>
          </a:xfrm>
          <a:prstGeom prst="irregularSeal2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accent5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88900" rIns="0" bIns="889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b="1" dirty="0" smtClean="0">
                <a:solidFill>
                  <a:schemeClr val="accent3">
                    <a:lumMod val="75000"/>
                  </a:schemeClr>
                </a:solidFill>
              </a:rPr>
              <a:t>지원</a:t>
            </a:r>
            <a:endParaRPr lang="ko-KR" altLang="en-US" sz="10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57" name="폭발 2 56"/>
          <p:cNvSpPr/>
          <p:nvPr/>
        </p:nvSpPr>
        <p:spPr>
          <a:xfrm rot="21196926">
            <a:off x="3664438" y="4234287"/>
            <a:ext cx="988362" cy="428677"/>
          </a:xfrm>
          <a:prstGeom prst="irregularSeal2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accent5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88900" rIns="0" bIns="889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b="1" dirty="0" smtClean="0">
                <a:solidFill>
                  <a:schemeClr val="accent3">
                    <a:lumMod val="75000"/>
                  </a:schemeClr>
                </a:solidFill>
              </a:rPr>
              <a:t>지원</a:t>
            </a:r>
            <a:endParaRPr lang="ko-KR" altLang="en-US" sz="1000" b="1" dirty="0">
              <a:solidFill>
                <a:schemeClr val="accent3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749347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188" y="255847"/>
            <a:ext cx="2515438" cy="338554"/>
          </a:xfrm>
        </p:spPr>
        <p:txBody>
          <a:bodyPr/>
          <a:lstStyle/>
          <a:p>
            <a:r>
              <a:rPr lang="ko-KR" altLang="en-US" dirty="0" smtClean="0"/>
              <a:t>기능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Pros &amp; Cons</a:t>
            </a:r>
            <a:endParaRPr lang="en-US" dirty="0"/>
          </a:p>
        </p:txBody>
      </p:sp>
      <p:sp>
        <p:nvSpPr>
          <p:cNvPr id="5" name="Content Placeholder 3"/>
          <p:cNvSpPr>
            <a:spLocks noGrp="1"/>
          </p:cNvSpPr>
          <p:nvPr>
            <p:ph sz="quarter" idx="11"/>
          </p:nvPr>
        </p:nvSpPr>
        <p:spPr>
          <a:xfrm>
            <a:off x="457199" y="989881"/>
            <a:ext cx="8232775" cy="3462486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 smtClean="0"/>
              <a:t>장점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en-US" dirty="0" smtClean="0">
                <a:solidFill>
                  <a:srgbClr val="FF0000"/>
                </a:solidFill>
              </a:rPr>
              <a:t>Memory </a:t>
            </a:r>
            <a:r>
              <a:rPr lang="ko-KR" altLang="en-US" dirty="0" smtClean="0">
                <a:solidFill>
                  <a:srgbClr val="FF0000"/>
                </a:solidFill>
              </a:rPr>
              <a:t>내 데이터 뿐만 아니라 </a:t>
            </a:r>
            <a:r>
              <a:rPr lang="en-US" altLang="ko-KR" dirty="0" smtClean="0">
                <a:solidFill>
                  <a:srgbClr val="FF0000"/>
                </a:solidFill>
              </a:rPr>
              <a:t>Database</a:t>
            </a:r>
            <a:r>
              <a:rPr lang="ko-KR" altLang="en-US" dirty="0" smtClean="0">
                <a:solidFill>
                  <a:srgbClr val="FF0000"/>
                </a:solidFill>
              </a:rPr>
              <a:t>에 있는 </a:t>
            </a:r>
            <a:r>
              <a:rPr lang="en-US" altLang="ko-KR" dirty="0" smtClean="0">
                <a:solidFill>
                  <a:srgbClr val="FF0000"/>
                </a:solidFill>
              </a:rPr>
              <a:t>Data </a:t>
            </a:r>
            <a:r>
              <a:rPr lang="ko-KR" altLang="en-US" dirty="0" smtClean="0">
                <a:solidFill>
                  <a:srgbClr val="FF0000"/>
                </a:solidFill>
              </a:rPr>
              <a:t>도 </a:t>
            </a:r>
            <a:r>
              <a:rPr lang="en-US" altLang="ko-KR" dirty="0" smtClean="0">
                <a:solidFill>
                  <a:srgbClr val="FF0000"/>
                </a:solidFill>
              </a:rPr>
              <a:t>Access </a:t>
            </a:r>
            <a:r>
              <a:rPr lang="ko-KR" altLang="en-US" dirty="0" smtClean="0">
                <a:solidFill>
                  <a:srgbClr val="FF0000"/>
                </a:solidFill>
              </a:rPr>
              <a:t>가능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altLang="ko-KR" dirty="0" smtClean="0"/>
              <a:t>Easy </a:t>
            </a:r>
            <a:r>
              <a:rPr lang="en-US" altLang="ko-KR" dirty="0" smtClean="0"/>
              <a:t>Backup &amp; Restore – Portal</a:t>
            </a:r>
            <a:r>
              <a:rPr lang="ko-KR" altLang="en-US" dirty="0" smtClean="0"/>
              <a:t>처럼 </a:t>
            </a:r>
            <a:r>
              <a:rPr lang="en-US" altLang="ko-KR" dirty="0" smtClean="0"/>
              <a:t>Page</a:t>
            </a:r>
            <a:r>
              <a:rPr lang="ko-KR" altLang="en-US" dirty="0" smtClean="0"/>
              <a:t>를 하나하나 생성하지 않고</a:t>
            </a:r>
            <a:r>
              <a:rPr lang="en-US" altLang="ko-KR" dirty="0" smtClean="0"/>
              <a:t>, SAS Metadata</a:t>
            </a:r>
            <a:r>
              <a:rPr lang="ko-KR" altLang="en-US" dirty="0" smtClean="0"/>
              <a:t>내 폴더만 </a:t>
            </a:r>
            <a:r>
              <a:rPr lang="en-US" altLang="ko-KR" dirty="0" smtClean="0"/>
              <a:t>package </a:t>
            </a:r>
            <a:r>
              <a:rPr lang="ko-KR" altLang="en-US" dirty="0" smtClean="0"/>
              <a:t>로 </a:t>
            </a:r>
            <a:r>
              <a:rPr lang="en-US" altLang="ko-KR" dirty="0" smtClean="0"/>
              <a:t>Export &amp; Import</a:t>
            </a:r>
          </a:p>
          <a:p>
            <a:pPr lvl="1">
              <a:lnSpc>
                <a:spcPct val="150000"/>
              </a:lnSpc>
            </a:pPr>
            <a:r>
              <a:rPr lang="en-US" altLang="ko-KR" dirty="0" smtClean="0"/>
              <a:t>Multi-Portal </a:t>
            </a:r>
            <a:r>
              <a:rPr lang="ko-KR" altLang="en-US" dirty="0" smtClean="0"/>
              <a:t>구현 가능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en-US" altLang="ko-KR" dirty="0" smtClean="0"/>
              <a:t>STP </a:t>
            </a:r>
            <a:r>
              <a:rPr lang="ko-KR" altLang="en-US" dirty="0" smtClean="0"/>
              <a:t>로 생성된 리포트 뿐만 아니라</a:t>
            </a:r>
            <a:r>
              <a:rPr lang="en-US" altLang="ko-KR" dirty="0" smtClean="0"/>
              <a:t>, VA</a:t>
            </a:r>
            <a:r>
              <a:rPr lang="ko-KR" altLang="en-US" dirty="0" smtClean="0"/>
              <a:t>로 만들어진 탐색과 리포트도 </a:t>
            </a:r>
            <a:r>
              <a:rPr lang="en-US" altLang="ko-KR" dirty="0" smtClean="0"/>
              <a:t>Display </a:t>
            </a:r>
            <a:r>
              <a:rPr lang="ko-KR" altLang="en-US" dirty="0" smtClean="0"/>
              <a:t>가능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빠른 생산성 </a:t>
            </a:r>
            <a:r>
              <a:rPr lang="en-US" altLang="ko-KR" dirty="0" smtClean="0"/>
              <a:t>- </a:t>
            </a:r>
            <a:r>
              <a:rPr lang="ko-KR" altLang="en-US" dirty="0" smtClean="0"/>
              <a:t>단순 리포트</a:t>
            </a:r>
            <a:r>
              <a:rPr lang="en-US" altLang="ko-KR" dirty="0" smtClean="0"/>
              <a:t> </a:t>
            </a:r>
            <a:r>
              <a:rPr lang="ko-KR" altLang="en-US" dirty="0" smtClean="0"/>
              <a:t>개발에 </a:t>
            </a:r>
            <a:r>
              <a:rPr lang="en-US" altLang="ko-KR" dirty="0"/>
              <a:t>5</a:t>
            </a:r>
            <a:r>
              <a:rPr lang="ko-KR" altLang="en-US" dirty="0" smtClean="0"/>
              <a:t>분 소요 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쉬운 코딩 </a:t>
            </a:r>
            <a:r>
              <a:rPr lang="en-US" altLang="ko-KR" dirty="0" smtClean="0"/>
              <a:t>– Print procedure </a:t>
            </a:r>
            <a:r>
              <a:rPr lang="ko-KR" altLang="en-US" dirty="0" smtClean="0"/>
              <a:t>등 단순 프로시저만으로 구현 가능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빠른 결과 제공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50848825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굽은 화살표 6"/>
          <p:cNvSpPr/>
          <p:nvPr/>
        </p:nvSpPr>
        <p:spPr>
          <a:xfrm>
            <a:off x="1400810" y="1882623"/>
            <a:ext cx="1970955" cy="1422505"/>
          </a:xfrm>
          <a:prstGeom prst="bentArrow">
            <a:avLst>
              <a:gd name="adj1" fmla="val 9920"/>
              <a:gd name="adj2" fmla="val 12591"/>
              <a:gd name="adj3" fmla="val 14947"/>
              <a:gd name="adj4" fmla="val 43750"/>
            </a:avLst>
          </a:prstGeom>
          <a:solidFill>
            <a:schemeClr val="accent3">
              <a:lumMod val="40000"/>
              <a:lumOff val="60000"/>
            </a:schemeClr>
          </a:solidFill>
          <a:ln w="38100" cap="flat" cmpd="sng" algn="ctr">
            <a:solidFill>
              <a:schemeClr val="accent3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8900" tIns="88900" rIns="88900" bIns="889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188" y="132737"/>
            <a:ext cx="2515438" cy="584775"/>
          </a:xfrm>
        </p:spPr>
        <p:txBody>
          <a:bodyPr/>
          <a:lstStyle/>
          <a:p>
            <a:r>
              <a:rPr lang="en-US" altLang="ko-KR" dirty="0" smtClean="0"/>
              <a:t>Overcoming VA Pain points</a:t>
            </a:r>
            <a:endParaRPr lang="en-US" dirty="0"/>
          </a:p>
        </p:txBody>
      </p:sp>
      <p:sp>
        <p:nvSpPr>
          <p:cNvPr id="6" name="직사각형 5"/>
          <p:cNvSpPr/>
          <p:nvPr/>
        </p:nvSpPr>
        <p:spPr>
          <a:xfrm>
            <a:off x="116188" y="1164236"/>
            <a:ext cx="5217813" cy="3388714"/>
          </a:xfrm>
          <a:prstGeom prst="rect">
            <a:avLst/>
          </a:prstGeom>
          <a:noFill/>
          <a:ln w="38100" cap="flat" cmpd="sng" algn="ctr">
            <a:solidFill>
              <a:schemeClr val="tx2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8900" tIns="88900" rIns="88900" bIns="889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8981" y="2947811"/>
            <a:ext cx="1767369" cy="121878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8981" y="1428750"/>
            <a:ext cx="1724989" cy="1265082"/>
          </a:xfrm>
          <a:prstGeom prst="rect">
            <a:avLst/>
          </a:prstGeom>
        </p:spPr>
      </p:pic>
      <p:sp>
        <p:nvSpPr>
          <p:cNvPr id="27" name="직사각형 26"/>
          <p:cNvSpPr/>
          <p:nvPr/>
        </p:nvSpPr>
        <p:spPr>
          <a:xfrm>
            <a:off x="3809999" y="2628930"/>
            <a:ext cx="1430274" cy="250072"/>
          </a:xfrm>
          <a:prstGeom prst="rect">
            <a:avLst/>
          </a:prstGeom>
          <a:noFill/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8900" tIns="88900" rIns="88900" bIns="889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Visual Analytics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3809999" y="4174545"/>
            <a:ext cx="1430274" cy="250072"/>
          </a:xfrm>
          <a:prstGeom prst="rect">
            <a:avLst/>
          </a:prstGeom>
          <a:noFill/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8900" tIns="88900" rIns="88900" bIns="889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 err="1" smtClean="0">
                <a:solidFill>
                  <a:schemeClr val="tx1"/>
                </a:solidFill>
              </a:rPr>
              <a:t>SASBITreeViewer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graphicFrame>
        <p:nvGraphicFramePr>
          <p:cNvPr id="29" name="표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8467791"/>
              </p:ext>
            </p:extLst>
          </p:nvPr>
        </p:nvGraphicFramePr>
        <p:xfrm>
          <a:off x="5501006" y="1525270"/>
          <a:ext cx="3109594" cy="1198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5994"/>
                <a:gridCol w="990600"/>
                <a:gridCol w="1143000"/>
              </a:tblGrid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Visual</a:t>
                      </a:r>
                      <a:r>
                        <a:rPr lang="en-US" altLang="ko-KR" sz="1200" baseline="0" dirty="0" smtClean="0"/>
                        <a:t> Analytics</a:t>
                      </a:r>
                      <a:endParaRPr lang="ko-KR" altLang="en-US" sz="12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SAS</a:t>
                      </a:r>
                    </a:p>
                    <a:p>
                      <a:pPr latinLnBrk="1"/>
                      <a:r>
                        <a:rPr lang="en-US" altLang="ko-KR" sz="1200" dirty="0" err="1" smtClean="0"/>
                        <a:t>BITreeViewer</a:t>
                      </a:r>
                      <a:endParaRPr lang="ko-KR" altLang="en-US" sz="1200" dirty="0"/>
                    </a:p>
                  </a:txBody>
                  <a:tcPr anchor="ctr" anchorCtr="1"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Memory</a:t>
                      </a:r>
                      <a:endParaRPr lang="ko-KR" altLang="en-US" sz="12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○</a:t>
                      </a:r>
                      <a:endParaRPr lang="ko-KR" altLang="en-US" sz="12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○</a:t>
                      </a:r>
                      <a:endParaRPr lang="ko-KR" altLang="en-US" sz="1200" dirty="0"/>
                    </a:p>
                  </a:txBody>
                  <a:tcPr anchor="ctr" anchorCtr="1"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Database</a:t>
                      </a:r>
                      <a:endParaRPr lang="ko-KR" altLang="en-US" sz="12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Ⅹ</a:t>
                      </a:r>
                      <a:endParaRPr lang="ko-KR" altLang="en-US" sz="12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○</a:t>
                      </a:r>
                      <a:endParaRPr lang="ko-KR" altLang="en-US" sz="1200" dirty="0"/>
                    </a:p>
                  </a:txBody>
                  <a:tcPr anchor="ctr" anchorCtr="1"/>
                </a:tc>
              </a:tr>
            </a:tbl>
          </a:graphicData>
        </a:graphic>
      </p:graphicFrame>
      <p:sp>
        <p:nvSpPr>
          <p:cNvPr id="31" name="직사각형 30"/>
          <p:cNvSpPr/>
          <p:nvPr/>
        </p:nvSpPr>
        <p:spPr>
          <a:xfrm>
            <a:off x="1811424" y="1937436"/>
            <a:ext cx="896874" cy="250072"/>
          </a:xfrm>
          <a:prstGeom prst="rect">
            <a:avLst/>
          </a:prstGeom>
          <a:noFill/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8900" tIns="88900" rIns="88900" bIns="889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가능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2198034" y="3537781"/>
            <a:ext cx="896874" cy="250072"/>
          </a:xfrm>
          <a:prstGeom prst="rect">
            <a:avLst/>
          </a:prstGeom>
          <a:noFill/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8900" tIns="88900" rIns="88900" bIns="889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OK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5" name="Text Placeholder 2"/>
          <p:cNvSpPr>
            <a:spLocks noGrp="1"/>
          </p:cNvSpPr>
          <p:nvPr>
            <p:ph type="body" sz="quarter" idx="12"/>
          </p:nvPr>
        </p:nvSpPr>
        <p:spPr>
          <a:xfrm flipH="1">
            <a:off x="2635255" y="240458"/>
            <a:ext cx="6054720" cy="369332"/>
          </a:xfrm>
        </p:spPr>
        <p:txBody>
          <a:bodyPr/>
          <a:lstStyle/>
          <a:p>
            <a:r>
              <a:rPr lang="en-US" dirty="0" smtClean="0"/>
              <a:t>Pros &amp; Cons</a:t>
            </a:r>
            <a:endParaRPr lang="en-US" dirty="0"/>
          </a:p>
        </p:txBody>
      </p:sp>
      <p:grpSp>
        <p:nvGrpSpPr>
          <p:cNvPr id="25" name="그룹 24"/>
          <p:cNvGrpSpPr/>
          <p:nvPr/>
        </p:nvGrpSpPr>
        <p:grpSpPr>
          <a:xfrm>
            <a:off x="304800" y="1733550"/>
            <a:ext cx="1390321" cy="827590"/>
            <a:chOff x="76201" y="3193967"/>
            <a:chExt cx="2207024" cy="1600514"/>
          </a:xfrm>
        </p:grpSpPr>
        <p:pic>
          <p:nvPicPr>
            <p:cNvPr id="26" name="Picture 26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5886"/>
            <a:stretch/>
          </p:blipFill>
          <p:spPr>
            <a:xfrm rot="5400000">
              <a:off x="841667" y="3592377"/>
              <a:ext cx="436641" cy="1967568"/>
            </a:xfrm>
            <a:prstGeom prst="rect">
              <a:avLst/>
            </a:prstGeom>
          </p:spPr>
        </p:pic>
        <p:pic>
          <p:nvPicPr>
            <p:cNvPr id="34" name="Picture 35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5886"/>
            <a:stretch/>
          </p:blipFill>
          <p:spPr>
            <a:xfrm rot="5400000">
              <a:off x="841665" y="3302019"/>
              <a:ext cx="436641" cy="1967568"/>
            </a:xfrm>
            <a:prstGeom prst="rect">
              <a:avLst/>
            </a:prstGeom>
          </p:spPr>
        </p:pic>
        <p:pic>
          <p:nvPicPr>
            <p:cNvPr id="36" name="Picture 36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5886"/>
            <a:stretch/>
          </p:blipFill>
          <p:spPr>
            <a:xfrm rot="5400000">
              <a:off x="841665" y="3019520"/>
              <a:ext cx="436641" cy="1967568"/>
            </a:xfrm>
            <a:prstGeom prst="rect">
              <a:avLst/>
            </a:prstGeom>
          </p:spPr>
        </p:pic>
        <p:pic>
          <p:nvPicPr>
            <p:cNvPr id="37" name="Picture 37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5886"/>
            <a:stretch/>
          </p:blipFill>
          <p:spPr>
            <a:xfrm rot="5400000">
              <a:off x="841665" y="2716804"/>
              <a:ext cx="436641" cy="1967568"/>
            </a:xfrm>
            <a:prstGeom prst="rect">
              <a:avLst/>
            </a:prstGeom>
          </p:spPr>
        </p:pic>
        <p:pic>
          <p:nvPicPr>
            <p:cNvPr id="38" name="Picture 38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5886"/>
            <a:stretch/>
          </p:blipFill>
          <p:spPr>
            <a:xfrm rot="5400000">
              <a:off x="841664" y="2428504"/>
              <a:ext cx="436641" cy="1967568"/>
            </a:xfrm>
            <a:prstGeom prst="rect">
              <a:avLst/>
            </a:prstGeom>
          </p:spPr>
        </p:pic>
        <p:sp>
          <p:nvSpPr>
            <p:cNvPr id="39" name="Can 39"/>
            <p:cNvSpPr/>
            <p:nvPr/>
          </p:nvSpPr>
          <p:spPr bwMode="auto">
            <a:xfrm>
              <a:off x="1279788" y="4561641"/>
              <a:ext cx="1001749" cy="131515"/>
            </a:xfrm>
            <a:prstGeom prst="can">
              <a:avLst>
                <a:gd name="adj" fmla="val 50000"/>
              </a:avLst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horz" wrap="none" lIns="88900" tIns="88900" rIns="88900" bIns="889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0" name="Can 40"/>
            <p:cNvSpPr/>
            <p:nvPr/>
          </p:nvSpPr>
          <p:spPr bwMode="auto">
            <a:xfrm>
              <a:off x="1279787" y="4283508"/>
              <a:ext cx="1001749" cy="131515"/>
            </a:xfrm>
            <a:prstGeom prst="can">
              <a:avLst>
                <a:gd name="adj" fmla="val 50000"/>
              </a:avLst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horz" wrap="none" lIns="88900" tIns="88900" rIns="88900" bIns="889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1" name="Can 41"/>
            <p:cNvSpPr/>
            <p:nvPr/>
          </p:nvSpPr>
          <p:spPr bwMode="auto">
            <a:xfrm>
              <a:off x="1275459" y="3993150"/>
              <a:ext cx="1001749" cy="131515"/>
            </a:xfrm>
            <a:prstGeom prst="can">
              <a:avLst>
                <a:gd name="adj" fmla="val 50000"/>
              </a:avLst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horz" wrap="none" lIns="88900" tIns="88900" rIns="88900" bIns="889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2" name="Can 42"/>
            <p:cNvSpPr/>
            <p:nvPr/>
          </p:nvSpPr>
          <p:spPr bwMode="auto">
            <a:xfrm>
              <a:off x="1279789" y="3692014"/>
              <a:ext cx="1001749" cy="131515"/>
            </a:xfrm>
            <a:prstGeom prst="can">
              <a:avLst>
                <a:gd name="adj" fmla="val 50000"/>
              </a:avLst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horz" wrap="none" lIns="88900" tIns="88900" rIns="88900" bIns="889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3" name="Can 43"/>
            <p:cNvSpPr/>
            <p:nvPr/>
          </p:nvSpPr>
          <p:spPr bwMode="auto">
            <a:xfrm>
              <a:off x="1281476" y="3403714"/>
              <a:ext cx="1001749" cy="131515"/>
            </a:xfrm>
            <a:prstGeom prst="can">
              <a:avLst>
                <a:gd name="adj" fmla="val 50000"/>
              </a:avLst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horz" wrap="none" lIns="88900" tIns="88900" rIns="88900" bIns="889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44" name="Picture 2" descr="http://netanimations.net/large%20gears.gif"/>
            <p:cNvPicPr>
              <a:picLocks noChangeAspect="1" noChangeArrowheads="1" noCrop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28035" y="3322686"/>
              <a:ext cx="321969" cy="3191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5" name="Picture 2" descr="http://netanimations.net/large%20gears.gif"/>
            <p:cNvPicPr>
              <a:picLocks noChangeAspect="1" noChangeArrowheads="1" noCrop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16029" y="3630609"/>
              <a:ext cx="321969" cy="3191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6" name="Picture 2" descr="http://netanimations.net/large%20gears.gif"/>
            <p:cNvPicPr>
              <a:picLocks noChangeAspect="1" noChangeArrowheads="1" noCrop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53655" y="3907901"/>
              <a:ext cx="321969" cy="3191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7" name="Picture 2" descr="http://netanimations.net/large%20gears.gif"/>
            <p:cNvPicPr>
              <a:picLocks noChangeAspect="1" noChangeArrowheads="1" noCrop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82350" y="4189685"/>
              <a:ext cx="321969" cy="3191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8" name="Picture 2" descr="http://netanimations.net/large%20gears.gif"/>
            <p:cNvPicPr>
              <a:picLocks noChangeAspect="1" noChangeArrowheads="1" noCrop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06112" y="4465948"/>
              <a:ext cx="321969" cy="3191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" name="그룹 2"/>
          <p:cNvGrpSpPr/>
          <p:nvPr/>
        </p:nvGrpSpPr>
        <p:grpSpPr>
          <a:xfrm>
            <a:off x="176309" y="3154760"/>
            <a:ext cx="1717652" cy="788607"/>
            <a:chOff x="6997449" y="3035632"/>
            <a:chExt cx="2078524" cy="861060"/>
          </a:xfrm>
        </p:grpSpPr>
        <p:sp>
          <p:nvSpPr>
            <p:cNvPr id="49" name="Rounded Rectangle 107"/>
            <p:cNvSpPr/>
            <p:nvPr/>
          </p:nvSpPr>
          <p:spPr>
            <a:xfrm>
              <a:off x="6997449" y="3035632"/>
              <a:ext cx="1249680" cy="861060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8900" tIns="88900" rIns="88900" bIns="889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 smtClean="0"/>
                <a:t>Source</a:t>
              </a:r>
              <a:br>
                <a:rPr lang="en-US" dirty="0" smtClean="0"/>
              </a:br>
              <a:r>
                <a:rPr lang="en-US" dirty="0" smtClean="0"/>
                <a:t>Data</a:t>
              </a:r>
              <a:endParaRPr lang="en-US" dirty="0"/>
            </a:p>
          </p:txBody>
        </p:sp>
        <p:sp>
          <p:nvSpPr>
            <p:cNvPr id="52" name="Can 45"/>
            <p:cNvSpPr/>
            <p:nvPr/>
          </p:nvSpPr>
          <p:spPr bwMode="auto">
            <a:xfrm>
              <a:off x="8074224" y="3308736"/>
              <a:ext cx="1001749" cy="386224"/>
            </a:xfrm>
            <a:prstGeom prst="can">
              <a:avLst>
                <a:gd name="adj" fmla="val 22050"/>
              </a:avLst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horz" wrap="none" lIns="88900" tIns="88900" rIns="88900" bIns="889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9" name="아래쪽 화살표 18"/>
          <p:cNvSpPr/>
          <p:nvPr/>
        </p:nvSpPr>
        <p:spPr>
          <a:xfrm rot="18074697" flipH="1">
            <a:off x="2374972" y="1959395"/>
            <a:ext cx="338996" cy="1915412"/>
          </a:xfrm>
          <a:prstGeom prst="downArrow">
            <a:avLst>
              <a:gd name="adj1" fmla="val 46606"/>
              <a:gd name="adj2" fmla="val 47942"/>
            </a:avLst>
          </a:prstGeom>
          <a:solidFill>
            <a:schemeClr val="accent3">
              <a:lumMod val="40000"/>
              <a:lumOff val="60000"/>
            </a:schemeClr>
          </a:solidFill>
          <a:ln w="38100" cap="flat" cmpd="sng" algn="ctr">
            <a:solidFill>
              <a:schemeClr val="accent3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8900" tIns="88900" rIns="88900" bIns="889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오른쪽 화살표 19"/>
          <p:cNvSpPr/>
          <p:nvPr/>
        </p:nvSpPr>
        <p:spPr>
          <a:xfrm>
            <a:off x="1949296" y="3477681"/>
            <a:ext cx="1422469" cy="360730"/>
          </a:xfrm>
          <a:prstGeom prst="rightArrow">
            <a:avLst>
              <a:gd name="adj1" fmla="val 54109"/>
              <a:gd name="adj2" fmla="val 54110"/>
            </a:avLst>
          </a:prstGeom>
          <a:solidFill>
            <a:schemeClr val="accent3">
              <a:lumMod val="40000"/>
              <a:lumOff val="60000"/>
            </a:schemeClr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8900" tIns="88900" rIns="88900" bIns="889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3" name="아래쪽 화살표 52"/>
          <p:cNvSpPr/>
          <p:nvPr/>
        </p:nvSpPr>
        <p:spPr>
          <a:xfrm rot="3525303" flipH="1" flipV="1">
            <a:off x="2352785" y="2027118"/>
            <a:ext cx="338996" cy="1915412"/>
          </a:xfrm>
          <a:prstGeom prst="downArrow">
            <a:avLst>
              <a:gd name="adj1" fmla="val 46606"/>
              <a:gd name="adj2" fmla="val 47942"/>
            </a:avLst>
          </a:prstGeom>
          <a:solidFill>
            <a:schemeClr val="accent6">
              <a:lumMod val="40000"/>
              <a:lumOff val="60000"/>
            </a:schemeClr>
          </a:solidFill>
          <a:ln w="38100" cap="flat" cmpd="sng" algn="ctr">
            <a:solidFill>
              <a:schemeClr val="accent6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8900" tIns="88900" rIns="88900" bIns="889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1617726" y="3130870"/>
            <a:ext cx="896874" cy="250072"/>
          </a:xfrm>
          <a:prstGeom prst="rect">
            <a:avLst/>
          </a:prstGeom>
          <a:noFill/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8900" tIns="88900" rIns="88900" bIns="889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smtClean="0">
                <a:solidFill>
                  <a:schemeClr val="tx1"/>
                </a:solidFill>
              </a:rPr>
              <a:t>불가능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2057400" y="3540878"/>
            <a:ext cx="896874" cy="250072"/>
          </a:xfrm>
          <a:prstGeom prst="rect">
            <a:avLst/>
          </a:prstGeom>
          <a:noFill/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8900" tIns="88900" rIns="88900" bIns="889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가능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1541526" y="2343150"/>
            <a:ext cx="896874" cy="250072"/>
          </a:xfrm>
          <a:prstGeom prst="rect">
            <a:avLst/>
          </a:prstGeom>
          <a:noFill/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8900" tIns="88900" rIns="88900" bIns="889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가능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28600" y="4019550"/>
            <a:ext cx="12370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DW, Legacy, </a:t>
            </a:r>
          </a:p>
          <a:p>
            <a:r>
              <a:rPr lang="en-US" sz="1400" dirty="0" smtClean="0"/>
              <a:t>Hadoop, etc.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61489822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188" y="132737"/>
            <a:ext cx="2515438" cy="584775"/>
          </a:xfrm>
        </p:spPr>
        <p:txBody>
          <a:bodyPr/>
          <a:lstStyle/>
          <a:p>
            <a:r>
              <a:rPr lang="en-US" altLang="ko-KR" dirty="0" smtClean="0"/>
              <a:t>Overcoming VA Pain points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Pros &amp; Cons</a:t>
            </a:r>
            <a:endParaRPr lang="en-US" dirty="0"/>
          </a:p>
        </p:txBody>
      </p:sp>
      <p:sp>
        <p:nvSpPr>
          <p:cNvPr id="5" name="Content Placeholder 3"/>
          <p:cNvSpPr>
            <a:spLocks noGrp="1"/>
          </p:cNvSpPr>
          <p:nvPr>
            <p:ph sz="quarter" idx="11"/>
          </p:nvPr>
        </p:nvSpPr>
        <p:spPr>
          <a:xfrm>
            <a:off x="457199" y="946892"/>
            <a:ext cx="8534401" cy="2271391"/>
          </a:xfrm>
        </p:spPr>
        <p:txBody>
          <a:bodyPr/>
          <a:lstStyle/>
          <a:p>
            <a:r>
              <a:rPr lang="ko-KR" altLang="en-US" dirty="0" smtClean="0"/>
              <a:t>단점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개인화 </a:t>
            </a:r>
            <a:r>
              <a:rPr lang="en-US" altLang="ko-KR" dirty="0" smtClean="0"/>
              <a:t>Portal </a:t>
            </a:r>
            <a:r>
              <a:rPr lang="ko-KR" altLang="en-US" dirty="0" smtClean="0"/>
              <a:t>기능은 제공하지 않음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Portlet</a:t>
            </a:r>
            <a:r>
              <a:rPr lang="en-US" altLang="ko-KR" dirty="0" smtClean="0"/>
              <a:t> </a:t>
            </a:r>
            <a:r>
              <a:rPr lang="ko-KR" altLang="en-US" smtClean="0"/>
              <a:t>을 통한 컨텐츠 추가 기능 제공하지 않음</a:t>
            </a:r>
            <a:r>
              <a:rPr lang="en-US" altLang="ko-KR" dirty="0" smtClean="0"/>
              <a:t>.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marL="182880" lvl="1" indent="0">
              <a:buNone/>
            </a:pPr>
            <a:r>
              <a:rPr lang="en-US" altLang="ko-KR" b="1" dirty="0" smtClean="0">
                <a:sym typeface="Wingdings" panose="05000000000000000000" pitchFamily="2" charset="2"/>
              </a:rPr>
              <a:t> </a:t>
            </a:r>
            <a:r>
              <a:rPr lang="en-US" altLang="ko-KR" sz="1800" b="1" dirty="0" smtClean="0">
                <a:solidFill>
                  <a:srgbClr val="0070C0"/>
                </a:solidFill>
                <a:sym typeface="Wingdings" panose="05000000000000000000" pitchFamily="2" charset="2"/>
              </a:rPr>
              <a:t>SAS Information Delivery Portal</a:t>
            </a:r>
            <a:r>
              <a:rPr lang="ko-KR" altLang="en-US" sz="1800" b="1" smtClean="0">
                <a:solidFill>
                  <a:srgbClr val="0070C0"/>
                </a:solidFill>
                <a:sym typeface="Wingdings" panose="05000000000000000000" pitchFamily="2" charset="2"/>
              </a:rPr>
              <a:t>에서 제공하던 </a:t>
            </a:r>
            <a:r>
              <a:rPr lang="en-US" altLang="ko-KR" sz="1800" b="1" dirty="0" smtClean="0">
                <a:solidFill>
                  <a:srgbClr val="0070C0"/>
                </a:solidFill>
                <a:sym typeface="Wingdings" panose="05000000000000000000" pitchFamily="2" charset="2"/>
              </a:rPr>
              <a:t/>
            </a:r>
            <a:br>
              <a:rPr lang="en-US" altLang="ko-KR" sz="1800" b="1" dirty="0" smtClean="0">
                <a:solidFill>
                  <a:srgbClr val="0070C0"/>
                </a:solidFill>
                <a:sym typeface="Wingdings" panose="05000000000000000000" pitchFamily="2" charset="2"/>
              </a:rPr>
            </a:br>
            <a:r>
              <a:rPr lang="en-US" altLang="ko-KR" sz="1800" b="1" dirty="0" smtClean="0">
                <a:solidFill>
                  <a:srgbClr val="0070C0"/>
                </a:solidFill>
                <a:sym typeface="Wingdings" panose="05000000000000000000" pitchFamily="2" charset="2"/>
              </a:rPr>
              <a:t>     </a:t>
            </a:r>
            <a:r>
              <a:rPr lang="ko-KR" altLang="en-US" sz="1800" b="1" smtClean="0">
                <a:solidFill>
                  <a:srgbClr val="0070C0"/>
                </a:solidFill>
                <a:sym typeface="Wingdings" panose="05000000000000000000" pitchFamily="2" charset="2"/>
              </a:rPr>
              <a:t>거의 대부분의 기능은 제공하지 않음</a:t>
            </a:r>
            <a:r>
              <a:rPr lang="en-US" altLang="ko-KR" sz="1800" b="1" dirty="0" smtClean="0">
                <a:solidFill>
                  <a:srgbClr val="0070C0"/>
                </a:solidFill>
                <a:sym typeface="Wingdings" panose="05000000000000000000" pitchFamily="2" charset="2"/>
              </a:rPr>
              <a:t>.</a:t>
            </a:r>
            <a:endParaRPr lang="en-US" altLang="ko-KR" sz="1800" b="1" dirty="0" smtClean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801376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188" y="255847"/>
            <a:ext cx="2515438" cy="338554"/>
          </a:xfrm>
        </p:spPr>
        <p:txBody>
          <a:bodyPr/>
          <a:lstStyle/>
          <a:p>
            <a:r>
              <a:rPr lang="en-US" dirty="0" smtClean="0"/>
              <a:t>Consideration</a:t>
            </a:r>
            <a:endParaRPr lang="en-US" dirty="0"/>
          </a:p>
        </p:txBody>
      </p:sp>
      <p:sp>
        <p:nvSpPr>
          <p:cNvPr id="5" name="Content Placeholder 3"/>
          <p:cNvSpPr>
            <a:spLocks noGrp="1"/>
          </p:cNvSpPr>
          <p:nvPr>
            <p:ph sz="quarter" idx="11"/>
          </p:nvPr>
        </p:nvSpPr>
        <p:spPr>
          <a:xfrm>
            <a:off x="457199" y="1398567"/>
            <a:ext cx="8232775" cy="2114425"/>
          </a:xfrm>
        </p:spPr>
        <p:txBody>
          <a:bodyPr/>
          <a:lstStyle/>
          <a:p>
            <a:pPr>
              <a:spcAft>
                <a:spcPts val="1800"/>
              </a:spcAft>
            </a:pPr>
            <a:r>
              <a:rPr lang="ko-KR" altLang="en-US" dirty="0" err="1" smtClean="0"/>
              <a:t>고객사</a:t>
            </a:r>
            <a:r>
              <a:rPr lang="ko-KR" altLang="en-US" dirty="0" err="1" smtClean="0"/>
              <a:t>에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제공시</a:t>
            </a:r>
            <a:r>
              <a:rPr lang="ko-KR" altLang="en-US" dirty="0" smtClean="0"/>
              <a:t> 전략적인 접근이 필요</a:t>
            </a:r>
            <a:endParaRPr lang="en-US" altLang="ko-KR" dirty="0" smtClean="0"/>
          </a:p>
          <a:p>
            <a:pPr>
              <a:spcAft>
                <a:spcPts val="1800"/>
              </a:spcAft>
            </a:pPr>
            <a:r>
              <a:rPr lang="en-US" altLang="ko-KR" dirty="0" smtClean="0"/>
              <a:t>SAS 9.4 </a:t>
            </a:r>
            <a:r>
              <a:rPr lang="ko-KR" altLang="en-US" dirty="0" smtClean="0"/>
              <a:t>이상만 지원</a:t>
            </a:r>
            <a:endParaRPr lang="en-US" altLang="ko-KR" dirty="0" smtClean="0"/>
          </a:p>
          <a:p>
            <a:pPr>
              <a:spcAft>
                <a:spcPts val="1800"/>
              </a:spcAft>
            </a:pPr>
            <a:r>
              <a:rPr lang="ko-KR" altLang="en-US" dirty="0" smtClean="0"/>
              <a:t>지속적인 개선 작업이 필요</a:t>
            </a:r>
            <a:r>
              <a:rPr lang="en-US" altLang="ko-KR" dirty="0" smtClean="0"/>
              <a:t>(</a:t>
            </a:r>
            <a:r>
              <a:rPr lang="ko-KR" altLang="en-US" dirty="0" smtClean="0"/>
              <a:t>기능추가 </a:t>
            </a:r>
            <a:r>
              <a:rPr lang="en-US" altLang="ko-KR" dirty="0" smtClean="0"/>
              <a:t>+ </a:t>
            </a:r>
            <a:r>
              <a:rPr lang="ko-KR" altLang="en-US" dirty="0" smtClean="0"/>
              <a:t>안정화</a:t>
            </a:r>
            <a:r>
              <a:rPr lang="en-US" altLang="ko-KR" dirty="0" smtClean="0"/>
              <a:t>)</a:t>
            </a:r>
          </a:p>
          <a:p>
            <a:pPr>
              <a:spcAft>
                <a:spcPts val="1800"/>
              </a:spcAft>
            </a:pPr>
            <a:r>
              <a:rPr lang="ko-KR" altLang="en-US" dirty="0" smtClean="0"/>
              <a:t>교육 지원 방안</a:t>
            </a:r>
            <a:endParaRPr lang="en-US" altLang="ko-KR" dirty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915306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818" y="264154"/>
            <a:ext cx="2515438" cy="338554"/>
          </a:xfrm>
        </p:spPr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045501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End of Document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207143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990600" y="3175986"/>
            <a:ext cx="2329384" cy="1593350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</p:pic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3175986"/>
            <a:ext cx="2485648" cy="15933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모서리가 둥근 직사각형 4"/>
          <p:cNvSpPr/>
          <p:nvPr/>
        </p:nvSpPr>
        <p:spPr>
          <a:xfrm>
            <a:off x="4305300" y="749549"/>
            <a:ext cx="4305300" cy="304800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 w="38100" cap="flat" cmpd="sng" algn="ctr">
            <a:solidFill>
              <a:schemeClr val="accent3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8900" tIns="88900" rIns="88900" bIns="889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SAS Dashboard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05580" y="2800350"/>
            <a:ext cx="3480619" cy="304800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 w="38100" cap="flat" cmpd="sng" algn="ctr">
            <a:solidFill>
              <a:schemeClr val="accent3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8900" tIns="88900" rIns="88900" bIns="889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SAS Web Report Studio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4305300" y="2800350"/>
            <a:ext cx="4305300" cy="304800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 w="38100" cap="flat" cmpd="sng" algn="ctr">
            <a:solidFill>
              <a:schemeClr val="accent3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8900" tIns="88900" rIns="88900" bIns="889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SAS Visual Analytics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405581" y="746316"/>
            <a:ext cx="3480619" cy="304800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 w="38100" cap="flat" cmpd="sng" algn="ctr">
            <a:solidFill>
              <a:schemeClr val="accent3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8900" tIns="88900" rIns="88900" bIns="889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SAS Stored Process Web Application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0600" y="1123950"/>
            <a:ext cx="2329384" cy="1514446"/>
          </a:xfrm>
          <a:prstGeom prst="rect">
            <a:avLst/>
          </a:prstGeom>
        </p:spPr>
      </p:pic>
      <p:sp>
        <p:nvSpPr>
          <p:cNvPr id="11" name="제목 10"/>
          <p:cNvSpPr>
            <a:spLocks noGrp="1"/>
          </p:cNvSpPr>
          <p:nvPr>
            <p:ph type="title"/>
          </p:nvPr>
        </p:nvSpPr>
        <p:spPr>
          <a:xfrm>
            <a:off x="119818" y="264154"/>
            <a:ext cx="2515438" cy="338554"/>
          </a:xfrm>
        </p:spPr>
        <p:txBody>
          <a:bodyPr/>
          <a:lstStyle/>
          <a:p>
            <a:r>
              <a:rPr lang="ko-KR" altLang="en-US" dirty="0" smtClean="0"/>
              <a:t>개발 배경</a:t>
            </a:r>
            <a:endParaRPr lang="ko-KR" altLang="en-US" dirty="0"/>
          </a:p>
        </p:txBody>
      </p:sp>
      <p:sp>
        <p:nvSpPr>
          <p:cNvPr id="13" name="텍스트 개체 틀 1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09550"/>
            <a:ext cx="7467600" cy="4580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4915610"/>
              </p:ext>
            </p:extLst>
          </p:nvPr>
        </p:nvGraphicFramePr>
        <p:xfrm>
          <a:off x="4331576" y="9853"/>
          <a:ext cx="4751021" cy="93037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274277"/>
                <a:gridCol w="2476744"/>
              </a:tblGrid>
              <a:tr h="930374">
                <a:tc>
                  <a:txBody>
                    <a:bodyPr/>
                    <a:lstStyle/>
                    <a:p>
                      <a:pPr marL="93663" indent="-93663" algn="l" defTabSz="914400" rtl="0" eaLnBrk="1" fontAlgn="b" latinLnBrk="0" hangingPunct="1">
                        <a:buFont typeface="Arial" pitchFamily="34" charset="0"/>
                        <a:buChar char="•"/>
                      </a:pPr>
                      <a:r>
                        <a:rPr lang="ko-KR" altLang="en-US" sz="1200" b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개발이 용이</a:t>
                      </a:r>
                      <a:endParaRPr lang="en-US" altLang="ko-KR" sz="1200" b="0" u="none" strike="noStrike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93663" indent="-93663" algn="l" defTabSz="914400" rtl="0" eaLnBrk="1" fontAlgn="b" latinLnBrk="0" hangingPunct="1">
                        <a:buFont typeface="Arial" pitchFamily="34" charset="0"/>
                        <a:buChar char="•"/>
                      </a:pPr>
                      <a:r>
                        <a:rPr lang="ko-KR" altLang="en-US" sz="1200" b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유지보수의  편의성</a:t>
                      </a:r>
                      <a:endParaRPr lang="en-US" altLang="ko-KR" sz="1200" b="0" u="none" strike="noStrike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93663" indent="-93663" algn="l" defTabSz="914400" rtl="0" eaLnBrk="1" fontAlgn="b" latinLnBrk="0" hangingPunct="1">
                        <a:buFont typeface="Arial" pitchFamily="34" charset="0"/>
                        <a:buChar char="•"/>
                      </a:pPr>
                      <a:r>
                        <a:rPr lang="ko-KR" altLang="en-US" sz="1200" b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화려한 </a:t>
                      </a:r>
                      <a:r>
                        <a:rPr lang="en-US" altLang="ko-KR" sz="1200" b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UI </a:t>
                      </a:r>
                      <a:r>
                        <a:rPr lang="ko-KR" altLang="en-US" sz="1200" b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제공</a:t>
                      </a:r>
                      <a:r>
                        <a:rPr lang="en-US" altLang="ko-KR" sz="1200" b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(Flex </a:t>
                      </a:r>
                      <a:r>
                        <a:rPr lang="ko-KR" altLang="en-US" sz="1200" b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기반</a:t>
                      </a:r>
                      <a:r>
                        <a:rPr lang="en-US" altLang="ko-KR" sz="1200" b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en-US" sz="1200" b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8000" marR="8652" marT="8652" marB="0" anchor="ctr"/>
                </a:tc>
                <a:tc>
                  <a:txBody>
                    <a:bodyPr/>
                    <a:lstStyle/>
                    <a:p>
                      <a:pPr marL="93663" indent="-93663" algn="l" defTabSz="914400" rtl="0" eaLnBrk="1" fontAlgn="b" latinLnBrk="0" hangingPunct="1">
                        <a:buFont typeface="Arial" pitchFamily="34" charset="0"/>
                        <a:buChar char="•"/>
                      </a:pPr>
                      <a:r>
                        <a:rPr lang="ko-KR" altLang="en-US" sz="1200" b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고객의 요구사항 수용의 한계</a:t>
                      </a:r>
                      <a:endParaRPr lang="en-US" altLang="ko-KR" sz="1200" b="0" u="none" strike="noStrike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93663" indent="-93663" algn="l" defTabSz="914400" rtl="0" eaLnBrk="1" fontAlgn="b" latinLnBrk="0" hangingPunct="1">
                        <a:buFont typeface="Arial" pitchFamily="34" charset="0"/>
                        <a:buChar char="•"/>
                      </a:pPr>
                      <a:r>
                        <a:rPr lang="ko-KR" altLang="en-US" sz="1200" b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화면반응속도가 느림</a:t>
                      </a:r>
                      <a:endParaRPr lang="en-US" sz="1200" b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8000" marR="8652" marT="8652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3881181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1123950"/>
            <a:ext cx="2485648" cy="15144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3175986"/>
            <a:ext cx="2485648" cy="15933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모서리가 둥근 직사각형 4"/>
          <p:cNvSpPr/>
          <p:nvPr/>
        </p:nvSpPr>
        <p:spPr>
          <a:xfrm>
            <a:off x="4305300" y="749549"/>
            <a:ext cx="4305300" cy="304800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 w="38100" cap="flat" cmpd="sng" algn="ctr">
            <a:solidFill>
              <a:schemeClr val="accent3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8900" tIns="88900" rIns="88900" bIns="889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SAS Dashboard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05580" y="2800350"/>
            <a:ext cx="3480619" cy="304800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 w="38100" cap="flat" cmpd="sng" algn="ctr">
            <a:solidFill>
              <a:schemeClr val="accent3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8900" tIns="88900" rIns="88900" bIns="889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SAS Web Report Studio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4305300" y="2800350"/>
            <a:ext cx="4305300" cy="304800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 w="38100" cap="flat" cmpd="sng" algn="ctr">
            <a:solidFill>
              <a:schemeClr val="accent3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8900" tIns="88900" rIns="88900" bIns="889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SAS Visual Analytics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405581" y="746316"/>
            <a:ext cx="3480619" cy="304800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 w="38100" cap="flat" cmpd="sng" algn="ctr">
            <a:solidFill>
              <a:schemeClr val="accent3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8900" tIns="88900" rIns="88900" bIns="889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SAS Stored Process Web Application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0600" y="1123950"/>
            <a:ext cx="2329384" cy="1514446"/>
          </a:xfrm>
          <a:prstGeom prst="rect">
            <a:avLst/>
          </a:prstGeom>
        </p:spPr>
      </p:pic>
      <p:sp>
        <p:nvSpPr>
          <p:cNvPr id="11" name="제목 10"/>
          <p:cNvSpPr>
            <a:spLocks noGrp="1"/>
          </p:cNvSpPr>
          <p:nvPr>
            <p:ph type="title"/>
          </p:nvPr>
        </p:nvSpPr>
        <p:spPr>
          <a:xfrm>
            <a:off x="119818" y="264154"/>
            <a:ext cx="2515438" cy="338554"/>
          </a:xfrm>
        </p:spPr>
        <p:txBody>
          <a:bodyPr/>
          <a:lstStyle/>
          <a:p>
            <a:r>
              <a:rPr lang="ko-KR" altLang="en-US" dirty="0" smtClean="0"/>
              <a:t>개발 배경</a:t>
            </a:r>
            <a:endParaRPr lang="ko-KR" altLang="en-US" dirty="0"/>
          </a:p>
        </p:txBody>
      </p:sp>
      <p:sp>
        <p:nvSpPr>
          <p:cNvPr id="13" name="텍스트 개체 틀 1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838200" y="209550"/>
            <a:ext cx="7467600" cy="4559785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</p:pic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058132"/>
              </p:ext>
            </p:extLst>
          </p:nvPr>
        </p:nvGraphicFramePr>
        <p:xfrm>
          <a:off x="4392979" y="0"/>
          <a:ext cx="4751021" cy="92075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274277"/>
                <a:gridCol w="2476744"/>
              </a:tblGrid>
              <a:tr h="920750">
                <a:tc>
                  <a:txBody>
                    <a:bodyPr/>
                    <a:lstStyle/>
                    <a:p>
                      <a:pPr marL="93663" indent="-93663" algn="l" defTabSz="914400" rtl="0" eaLnBrk="1" fontAlgn="b" latinLnBrk="0" hangingPunct="1">
                        <a:buFont typeface="Arial" pitchFamily="34" charset="0"/>
                        <a:buChar char="•"/>
                      </a:pPr>
                      <a:r>
                        <a:rPr lang="ko-KR" altLang="en-US" sz="1200" b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개발이 용이</a:t>
                      </a:r>
                      <a:endParaRPr lang="en-US" altLang="ko-KR" sz="1200" b="0" u="none" strike="noStrike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93663" indent="-93663" algn="l" defTabSz="914400" rtl="0" eaLnBrk="1" fontAlgn="b" latinLnBrk="0" hangingPunct="1">
                        <a:buFont typeface="Arial" pitchFamily="34" charset="0"/>
                        <a:buChar char="•"/>
                      </a:pPr>
                      <a:r>
                        <a:rPr lang="ko-KR" altLang="en-US" sz="1200" b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유지보수의  편의성</a:t>
                      </a:r>
                      <a:endParaRPr lang="en-US" altLang="ko-KR" sz="1200" b="0" u="none" strike="noStrike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93663" indent="-93663" algn="l" defTabSz="914400" rtl="0" eaLnBrk="1" fontAlgn="b" latinLnBrk="0" hangingPunct="1">
                        <a:buFont typeface="Arial" pitchFamily="34" charset="0"/>
                        <a:buChar char="•"/>
                      </a:pPr>
                      <a:r>
                        <a:rPr lang="ko-KR" altLang="en-US" sz="1200" b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화면이 화려함</a:t>
                      </a:r>
                      <a:endParaRPr lang="en-US" sz="1200" b="0" u="none" strike="noStrike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93663" indent="-93663" algn="l" defTabSz="914400" rtl="0" eaLnBrk="1" fontAlgn="b" latinLnBrk="0" hangingPunct="1">
                        <a:buFont typeface="Arial" pitchFamily="34" charset="0"/>
                        <a:buChar char="•"/>
                      </a:pPr>
                      <a:r>
                        <a:rPr lang="ko-KR" altLang="en-US" sz="1200" b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다양한 기능 제공</a:t>
                      </a:r>
                      <a:endParaRPr lang="en-US" sz="1200" b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8000" marR="8652" marT="8652" marB="0" anchor="ctr"/>
                </a:tc>
                <a:tc>
                  <a:txBody>
                    <a:bodyPr/>
                    <a:lstStyle/>
                    <a:p>
                      <a:pPr marL="93663" marR="0" indent="-93663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n-US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ko-KR" altLang="en-US" sz="1200" b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고객의 요구사항 수용의 한계</a:t>
                      </a:r>
                      <a:endParaRPr lang="en-US" altLang="ko-KR" sz="1200" b="0" u="none" strike="noStrike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8000" marR="8652" marT="8652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5781880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1123950"/>
            <a:ext cx="2485648" cy="15144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90600" y="3175986"/>
            <a:ext cx="2329384" cy="1593350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</p:pic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3175986"/>
            <a:ext cx="2485648" cy="15933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모서리가 둥근 직사각형 4"/>
          <p:cNvSpPr/>
          <p:nvPr/>
        </p:nvSpPr>
        <p:spPr>
          <a:xfrm>
            <a:off x="4305300" y="749549"/>
            <a:ext cx="4305300" cy="304800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 w="38100" cap="flat" cmpd="sng" algn="ctr">
            <a:solidFill>
              <a:schemeClr val="accent3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8900" tIns="88900" rIns="88900" bIns="889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SAS Dashboard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05580" y="2800350"/>
            <a:ext cx="3480619" cy="304800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 w="38100" cap="flat" cmpd="sng" algn="ctr">
            <a:solidFill>
              <a:schemeClr val="accent3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8900" tIns="88900" rIns="88900" bIns="889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SAS Web Report Studio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4305300" y="2800350"/>
            <a:ext cx="4305300" cy="304800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 w="38100" cap="flat" cmpd="sng" algn="ctr">
            <a:solidFill>
              <a:schemeClr val="accent3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8900" tIns="88900" rIns="88900" bIns="889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SAS Visual Analytics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405581" y="746316"/>
            <a:ext cx="3480619" cy="304800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 w="38100" cap="flat" cmpd="sng" algn="ctr">
            <a:solidFill>
              <a:schemeClr val="accent3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8900" tIns="88900" rIns="88900" bIns="889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SAS Stored Process Web Application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1" name="제목 10"/>
          <p:cNvSpPr>
            <a:spLocks noGrp="1"/>
          </p:cNvSpPr>
          <p:nvPr>
            <p:ph type="title"/>
          </p:nvPr>
        </p:nvSpPr>
        <p:spPr>
          <a:xfrm>
            <a:off x="119818" y="264154"/>
            <a:ext cx="2515438" cy="338554"/>
          </a:xfrm>
        </p:spPr>
        <p:txBody>
          <a:bodyPr/>
          <a:lstStyle/>
          <a:p>
            <a:r>
              <a:rPr lang="ko-KR" altLang="en-US" dirty="0" smtClean="0"/>
              <a:t>개발 배경</a:t>
            </a:r>
            <a:endParaRPr lang="ko-KR" altLang="en-US" dirty="0"/>
          </a:p>
        </p:txBody>
      </p:sp>
      <p:sp>
        <p:nvSpPr>
          <p:cNvPr id="13" name="텍스트 개체 틀 1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199" y="209550"/>
            <a:ext cx="7013451" cy="4559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71261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1123950"/>
            <a:ext cx="2485648" cy="15144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90600" y="3175986"/>
            <a:ext cx="2329384" cy="1593350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</p:pic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3175986"/>
            <a:ext cx="2485648" cy="15933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모서리가 둥근 직사각형 4"/>
          <p:cNvSpPr/>
          <p:nvPr/>
        </p:nvSpPr>
        <p:spPr>
          <a:xfrm>
            <a:off x="4305300" y="749549"/>
            <a:ext cx="4305300" cy="304800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 w="38100" cap="flat" cmpd="sng" algn="ctr">
            <a:solidFill>
              <a:schemeClr val="accent3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8900" tIns="88900" rIns="88900" bIns="889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SAS Dashboard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05580" y="2800350"/>
            <a:ext cx="3480619" cy="304800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 w="38100" cap="flat" cmpd="sng" algn="ctr">
            <a:solidFill>
              <a:schemeClr val="accent3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8900" tIns="88900" rIns="88900" bIns="889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SAS Web Report Studio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4305300" y="2800350"/>
            <a:ext cx="4305300" cy="304800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 w="38100" cap="flat" cmpd="sng" algn="ctr">
            <a:solidFill>
              <a:schemeClr val="accent3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8900" tIns="88900" rIns="88900" bIns="889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SAS Visual Analytics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405581" y="746316"/>
            <a:ext cx="3480619" cy="304800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 w="38100" cap="flat" cmpd="sng" algn="ctr">
            <a:solidFill>
              <a:schemeClr val="accent3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8900" tIns="88900" rIns="88900" bIns="889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SAS Stored Process Web Application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1" name="제목 10"/>
          <p:cNvSpPr>
            <a:spLocks noGrp="1"/>
          </p:cNvSpPr>
          <p:nvPr>
            <p:ph type="title"/>
          </p:nvPr>
        </p:nvSpPr>
        <p:spPr>
          <a:xfrm>
            <a:off x="119818" y="264154"/>
            <a:ext cx="2515438" cy="338554"/>
          </a:xfrm>
        </p:spPr>
        <p:txBody>
          <a:bodyPr/>
          <a:lstStyle/>
          <a:p>
            <a:r>
              <a:rPr lang="ko-KR" altLang="en-US" dirty="0" smtClean="0"/>
              <a:t>개발 배경</a:t>
            </a:r>
            <a:endParaRPr lang="ko-KR" altLang="en-US" dirty="0"/>
          </a:p>
        </p:txBody>
      </p:sp>
      <p:sp>
        <p:nvSpPr>
          <p:cNvPr id="13" name="텍스트 개체 틀 1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199" y="209550"/>
            <a:ext cx="7013451" cy="4559786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7"/>
          <a:srcRect l="21239" r="17706"/>
          <a:stretch/>
        </p:blipFill>
        <p:spPr>
          <a:xfrm>
            <a:off x="5410200" y="389525"/>
            <a:ext cx="3589020" cy="4730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34549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1123950"/>
            <a:ext cx="2485648" cy="15144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90600" y="3175986"/>
            <a:ext cx="2329384" cy="1593350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</p:pic>
      <p:sp>
        <p:nvSpPr>
          <p:cNvPr id="5" name="모서리가 둥근 직사각형 4"/>
          <p:cNvSpPr/>
          <p:nvPr/>
        </p:nvSpPr>
        <p:spPr>
          <a:xfrm>
            <a:off x="4305300" y="749549"/>
            <a:ext cx="4305300" cy="304800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 w="38100" cap="flat" cmpd="sng" algn="ctr">
            <a:solidFill>
              <a:schemeClr val="accent3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8900" tIns="88900" rIns="88900" bIns="889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SAS Dashboard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05580" y="2800350"/>
            <a:ext cx="3480619" cy="304800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 w="38100" cap="flat" cmpd="sng" algn="ctr">
            <a:solidFill>
              <a:schemeClr val="accent3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8900" tIns="88900" rIns="88900" bIns="889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SAS Web Report Studio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4305300" y="2800350"/>
            <a:ext cx="4305300" cy="304800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 w="38100" cap="flat" cmpd="sng" algn="ctr">
            <a:solidFill>
              <a:schemeClr val="accent3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8900" tIns="88900" rIns="88900" bIns="889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SAS Visual Analytics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405581" y="746316"/>
            <a:ext cx="3480619" cy="304800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 w="38100" cap="flat" cmpd="sng" algn="ctr">
            <a:solidFill>
              <a:schemeClr val="accent3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8900" tIns="88900" rIns="88900" bIns="889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SAS Stored Process Web Application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0600" y="1123950"/>
            <a:ext cx="2329384" cy="1514446"/>
          </a:xfrm>
          <a:prstGeom prst="rect">
            <a:avLst/>
          </a:prstGeom>
        </p:spPr>
      </p:pic>
      <p:sp>
        <p:nvSpPr>
          <p:cNvPr id="11" name="제목 10"/>
          <p:cNvSpPr>
            <a:spLocks noGrp="1"/>
          </p:cNvSpPr>
          <p:nvPr>
            <p:ph type="title"/>
          </p:nvPr>
        </p:nvSpPr>
        <p:spPr>
          <a:xfrm>
            <a:off x="119818" y="264154"/>
            <a:ext cx="2515438" cy="338554"/>
          </a:xfrm>
        </p:spPr>
        <p:txBody>
          <a:bodyPr/>
          <a:lstStyle/>
          <a:p>
            <a:r>
              <a:rPr lang="ko-KR" altLang="en-US" dirty="0" smtClean="0"/>
              <a:t>개발 배경</a:t>
            </a:r>
            <a:endParaRPr lang="ko-KR" altLang="en-US" dirty="0"/>
          </a:p>
        </p:txBody>
      </p:sp>
      <p:sp>
        <p:nvSpPr>
          <p:cNvPr id="13" name="텍스트 개체 틀 1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09550"/>
            <a:ext cx="7467600" cy="455978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2910517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위쪽/아래쪽 화살표 53"/>
          <p:cNvSpPr/>
          <p:nvPr/>
        </p:nvSpPr>
        <p:spPr>
          <a:xfrm>
            <a:off x="8257881" y="2472990"/>
            <a:ext cx="228600" cy="1045249"/>
          </a:xfrm>
          <a:prstGeom prst="upDownArrow">
            <a:avLst/>
          </a:prstGeom>
          <a:solidFill>
            <a:schemeClr val="accent3">
              <a:lumMod val="40000"/>
              <a:lumOff val="60000"/>
            </a:schemeClr>
          </a:solidFill>
          <a:ln w="38100" cap="flat" cmpd="sng" algn="ctr">
            <a:solidFill>
              <a:schemeClr val="accent3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8900" tIns="88900" rIns="88900" bIns="889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188" y="132737"/>
            <a:ext cx="2515438" cy="584775"/>
          </a:xfrm>
        </p:spPr>
        <p:txBody>
          <a:bodyPr/>
          <a:lstStyle/>
          <a:p>
            <a:r>
              <a:rPr lang="en-US" altLang="ko-KR" dirty="0"/>
              <a:t>Pain points with </a:t>
            </a:r>
            <a:r>
              <a:rPr lang="en-US" altLang="ko-KR" dirty="0" smtClean="0"/>
              <a:t>VA</a:t>
            </a:r>
            <a:endParaRPr 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5638800" y="1111019"/>
            <a:ext cx="1523999" cy="1155931"/>
            <a:chOff x="76201" y="3193967"/>
            <a:chExt cx="2207024" cy="1600514"/>
          </a:xfrm>
        </p:grpSpPr>
        <p:pic>
          <p:nvPicPr>
            <p:cNvPr id="21" name="Picture 26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5886"/>
            <a:stretch/>
          </p:blipFill>
          <p:spPr>
            <a:xfrm rot="5400000">
              <a:off x="841667" y="3592377"/>
              <a:ext cx="436641" cy="1967568"/>
            </a:xfrm>
            <a:prstGeom prst="rect">
              <a:avLst/>
            </a:prstGeom>
          </p:spPr>
        </p:pic>
        <p:pic>
          <p:nvPicPr>
            <p:cNvPr id="22" name="Picture 35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5886"/>
            <a:stretch/>
          </p:blipFill>
          <p:spPr>
            <a:xfrm rot="5400000">
              <a:off x="841665" y="3302019"/>
              <a:ext cx="436641" cy="1967568"/>
            </a:xfrm>
            <a:prstGeom prst="rect">
              <a:avLst/>
            </a:prstGeom>
          </p:spPr>
        </p:pic>
        <p:pic>
          <p:nvPicPr>
            <p:cNvPr id="23" name="Picture 36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5886"/>
            <a:stretch/>
          </p:blipFill>
          <p:spPr>
            <a:xfrm rot="5400000">
              <a:off x="841665" y="3019520"/>
              <a:ext cx="436641" cy="1967568"/>
            </a:xfrm>
            <a:prstGeom prst="rect">
              <a:avLst/>
            </a:prstGeom>
          </p:spPr>
        </p:pic>
        <p:pic>
          <p:nvPicPr>
            <p:cNvPr id="24" name="Picture 37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5886"/>
            <a:stretch/>
          </p:blipFill>
          <p:spPr>
            <a:xfrm rot="5400000">
              <a:off x="841665" y="2716804"/>
              <a:ext cx="436641" cy="1967568"/>
            </a:xfrm>
            <a:prstGeom prst="rect">
              <a:avLst/>
            </a:prstGeom>
          </p:spPr>
        </p:pic>
        <p:pic>
          <p:nvPicPr>
            <p:cNvPr id="25" name="Picture 3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5886"/>
            <a:stretch/>
          </p:blipFill>
          <p:spPr>
            <a:xfrm rot="5400000">
              <a:off x="841664" y="2428504"/>
              <a:ext cx="436641" cy="1967568"/>
            </a:xfrm>
            <a:prstGeom prst="rect">
              <a:avLst/>
            </a:prstGeom>
          </p:spPr>
        </p:pic>
        <p:sp>
          <p:nvSpPr>
            <p:cNvPr id="26" name="Can 39"/>
            <p:cNvSpPr/>
            <p:nvPr/>
          </p:nvSpPr>
          <p:spPr bwMode="auto">
            <a:xfrm>
              <a:off x="1279788" y="4561641"/>
              <a:ext cx="1001749" cy="131515"/>
            </a:xfrm>
            <a:prstGeom prst="can">
              <a:avLst>
                <a:gd name="adj" fmla="val 50000"/>
              </a:avLst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horz" wrap="none" lIns="88900" tIns="88900" rIns="88900" bIns="889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7" name="Can 40"/>
            <p:cNvSpPr/>
            <p:nvPr/>
          </p:nvSpPr>
          <p:spPr bwMode="auto">
            <a:xfrm>
              <a:off x="1279787" y="4283508"/>
              <a:ext cx="1001749" cy="131515"/>
            </a:xfrm>
            <a:prstGeom prst="can">
              <a:avLst>
                <a:gd name="adj" fmla="val 50000"/>
              </a:avLst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horz" wrap="none" lIns="88900" tIns="88900" rIns="88900" bIns="889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8" name="Can 41"/>
            <p:cNvSpPr/>
            <p:nvPr/>
          </p:nvSpPr>
          <p:spPr bwMode="auto">
            <a:xfrm>
              <a:off x="1275459" y="3993150"/>
              <a:ext cx="1001749" cy="131515"/>
            </a:xfrm>
            <a:prstGeom prst="can">
              <a:avLst>
                <a:gd name="adj" fmla="val 50000"/>
              </a:avLst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horz" wrap="none" lIns="88900" tIns="88900" rIns="88900" bIns="889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9" name="Can 42"/>
            <p:cNvSpPr/>
            <p:nvPr/>
          </p:nvSpPr>
          <p:spPr bwMode="auto">
            <a:xfrm>
              <a:off x="1279789" y="3692014"/>
              <a:ext cx="1001749" cy="131515"/>
            </a:xfrm>
            <a:prstGeom prst="can">
              <a:avLst>
                <a:gd name="adj" fmla="val 50000"/>
              </a:avLst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horz" wrap="none" lIns="88900" tIns="88900" rIns="88900" bIns="889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" name="Can 43"/>
            <p:cNvSpPr/>
            <p:nvPr/>
          </p:nvSpPr>
          <p:spPr bwMode="auto">
            <a:xfrm>
              <a:off x="1281476" y="3403714"/>
              <a:ext cx="1001749" cy="131515"/>
            </a:xfrm>
            <a:prstGeom prst="can">
              <a:avLst>
                <a:gd name="adj" fmla="val 50000"/>
              </a:avLst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horz" wrap="none" lIns="88900" tIns="88900" rIns="88900" bIns="889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31" name="Picture 2" descr="http://netanimations.net/large%20gears.gif"/>
            <p:cNvPicPr>
              <a:picLocks noChangeAspect="1" noChangeArrowheads="1" noCrop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28035" y="3322686"/>
              <a:ext cx="321969" cy="3191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2" descr="http://netanimations.net/large%20gears.gif"/>
            <p:cNvPicPr>
              <a:picLocks noChangeAspect="1" noChangeArrowheads="1" noCrop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16029" y="3630609"/>
              <a:ext cx="321969" cy="3191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2" descr="http://netanimations.net/large%20gears.gif"/>
            <p:cNvPicPr>
              <a:picLocks noChangeAspect="1" noChangeArrowheads="1" noCrop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53655" y="3907901"/>
              <a:ext cx="321969" cy="3191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2" descr="http://netanimations.net/large%20gears.gif"/>
            <p:cNvPicPr>
              <a:picLocks noChangeAspect="1" noChangeArrowheads="1" noCrop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82350" y="4189685"/>
              <a:ext cx="321969" cy="3191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2" descr="http://netanimations.net/large%20gears.gif"/>
            <p:cNvPicPr>
              <a:picLocks noChangeAspect="1" noChangeArrowheads="1" noCrop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06112" y="4465948"/>
              <a:ext cx="321969" cy="3191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6" name="Picture 5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5807" y="1109189"/>
            <a:ext cx="1636583" cy="1315385"/>
          </a:xfrm>
          <a:prstGeom prst="rect">
            <a:avLst/>
          </a:prstGeom>
        </p:spPr>
      </p:pic>
      <p:sp>
        <p:nvSpPr>
          <p:cNvPr id="37" name="Rounded Rectangle 107"/>
          <p:cNvSpPr/>
          <p:nvPr/>
        </p:nvSpPr>
        <p:spPr>
          <a:xfrm>
            <a:off x="6997449" y="3463290"/>
            <a:ext cx="1249680" cy="861060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8900" tIns="88900" rIns="88900" bIns="889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smtClean="0"/>
              <a:t>Source</a:t>
            </a:r>
            <a:br>
              <a:rPr lang="en-US" dirty="0" smtClean="0"/>
            </a:br>
            <a:r>
              <a:rPr lang="en-US" dirty="0" smtClean="0"/>
              <a:t>Data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6512233" y="2510833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2"/>
                </a:solidFill>
              </a:rPr>
              <a:t>Load</a:t>
            </a:r>
            <a:endParaRPr lang="en-US" b="1" dirty="0">
              <a:solidFill>
                <a:schemeClr val="accent2"/>
              </a:solidFill>
            </a:endParaRPr>
          </a:p>
        </p:txBody>
      </p:sp>
      <p:sp>
        <p:nvSpPr>
          <p:cNvPr id="40" name="Can 44"/>
          <p:cNvSpPr/>
          <p:nvPr/>
        </p:nvSpPr>
        <p:spPr bwMode="auto">
          <a:xfrm>
            <a:off x="8074224" y="3735092"/>
            <a:ext cx="1001749" cy="386224"/>
          </a:xfrm>
          <a:prstGeom prst="can">
            <a:avLst>
              <a:gd name="adj" fmla="val 22050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none" lIns="88900" tIns="88900" rIns="88900" bIns="889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1" name="Can 45"/>
          <p:cNvSpPr/>
          <p:nvPr/>
        </p:nvSpPr>
        <p:spPr bwMode="auto">
          <a:xfrm>
            <a:off x="8074224" y="3736394"/>
            <a:ext cx="1001749" cy="386224"/>
          </a:xfrm>
          <a:prstGeom prst="can">
            <a:avLst>
              <a:gd name="adj" fmla="val 22050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none" lIns="88900" tIns="88900" rIns="88900" bIns="889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44" name="Straight Arrow Connector 130"/>
          <p:cNvCxnSpPr/>
          <p:nvPr/>
        </p:nvCxnSpPr>
        <p:spPr>
          <a:xfrm flipH="1">
            <a:off x="7174928" y="1656008"/>
            <a:ext cx="381000" cy="2816"/>
          </a:xfrm>
          <a:prstGeom prst="straightConnector1">
            <a:avLst/>
          </a:prstGeom>
          <a:ln w="28575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곱셈 기호 51"/>
          <p:cNvSpPr/>
          <p:nvPr/>
        </p:nvSpPr>
        <p:spPr>
          <a:xfrm>
            <a:off x="8061622" y="2714409"/>
            <a:ext cx="615751" cy="619341"/>
          </a:xfrm>
          <a:prstGeom prst="mathMultiply">
            <a:avLst/>
          </a:prstGeom>
          <a:solidFill>
            <a:srgbClr val="FF0000"/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8900" tIns="88900" rIns="88900" bIns="889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3" name="아래쪽 화살표 52"/>
          <p:cNvSpPr/>
          <p:nvPr/>
        </p:nvSpPr>
        <p:spPr>
          <a:xfrm rot="20171811" flipV="1">
            <a:off x="6527800" y="2247979"/>
            <a:ext cx="228600" cy="1530648"/>
          </a:xfrm>
          <a:prstGeom prst="downArrow">
            <a:avLst/>
          </a:prstGeom>
          <a:solidFill>
            <a:schemeClr val="accent3">
              <a:lumMod val="40000"/>
              <a:lumOff val="60000"/>
            </a:schemeClr>
          </a:solidFill>
          <a:ln w="38100" cap="flat" cmpd="sng" algn="ctr">
            <a:solidFill>
              <a:schemeClr val="accent3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8900" tIns="88900" rIns="88900" bIns="889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내용 개체 틀 5"/>
          <p:cNvSpPr>
            <a:spLocks noGrp="1"/>
          </p:cNvSpPr>
          <p:nvPr>
            <p:ph sz="quarter" idx="11"/>
          </p:nvPr>
        </p:nvSpPr>
        <p:spPr>
          <a:xfrm>
            <a:off x="457199" y="887483"/>
            <a:ext cx="5893839" cy="3831818"/>
          </a:xfrm>
        </p:spPr>
        <p:txBody>
          <a:bodyPr/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 smtClean="0"/>
              <a:t> 제품의 </a:t>
            </a:r>
            <a:r>
              <a:rPr lang="en-US" altLang="ko-KR" dirty="0"/>
              <a:t>Customizing </a:t>
            </a:r>
            <a:r>
              <a:rPr lang="ko-KR" altLang="en-US" dirty="0"/>
              <a:t>에 </a:t>
            </a:r>
            <a:r>
              <a:rPr lang="ko-KR" altLang="en-US" dirty="0" smtClean="0"/>
              <a:t>제한</a:t>
            </a:r>
            <a:endParaRPr lang="ko-KR" altLang="en-US" dirty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 smtClean="0"/>
              <a:t> 탐색과 </a:t>
            </a:r>
            <a:r>
              <a:rPr lang="ko-KR" altLang="en-US" dirty="0"/>
              <a:t>리포트가 분리되어 완전히 독립적임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 smtClean="0"/>
              <a:t> 리포트 </a:t>
            </a:r>
            <a:r>
              <a:rPr lang="ko-KR" altLang="en-US" dirty="0" err="1"/>
              <a:t>캐쉬</a:t>
            </a:r>
            <a:r>
              <a:rPr lang="ko-KR" altLang="en-US" dirty="0"/>
              <a:t> 기능을 제공하지 않아 조회 속도 </a:t>
            </a:r>
            <a:endParaRPr lang="en-US" altLang="ko-KR" dirty="0" smtClean="0"/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dirty="0" smtClean="0"/>
              <a:t>    </a:t>
            </a:r>
            <a:r>
              <a:rPr lang="ko-KR" altLang="en-US" dirty="0" smtClean="0"/>
              <a:t>및 </a:t>
            </a:r>
            <a:r>
              <a:rPr lang="ko-KR" altLang="en-US" dirty="0"/>
              <a:t>데이터 처리 중 조회 </a:t>
            </a:r>
            <a:r>
              <a:rPr lang="en-US" altLang="ko-KR" dirty="0" smtClean="0"/>
              <a:t>Issue</a:t>
            </a:r>
            <a:endParaRPr lang="ko-KR" altLang="en-US" dirty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dirty="0" smtClean="0"/>
              <a:t> Data </a:t>
            </a:r>
            <a:r>
              <a:rPr lang="en-US" altLang="ko-KR" dirty="0"/>
              <a:t>direct access(ROLAP) </a:t>
            </a:r>
            <a:r>
              <a:rPr lang="ko-KR" altLang="en-US" dirty="0" err="1"/>
              <a:t>컨셉을</a:t>
            </a:r>
            <a:r>
              <a:rPr lang="ko-KR" altLang="en-US" dirty="0"/>
              <a:t> 제공하지 않음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 smtClean="0"/>
              <a:t> 화면에 </a:t>
            </a:r>
            <a:r>
              <a:rPr lang="ko-KR" altLang="en-US" dirty="0"/>
              <a:t>대량의 데이터 노출이 제한 되어 </a:t>
            </a:r>
            <a:r>
              <a:rPr lang="ko-KR" altLang="en-US" dirty="0" smtClean="0"/>
              <a:t>있음 </a:t>
            </a:r>
            <a:endParaRPr lang="en-US" altLang="ko-KR" dirty="0" smtClean="0"/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dirty="0"/>
              <a:t>	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산점도</a:t>
            </a:r>
            <a:r>
              <a:rPr lang="ko-KR" altLang="en-US" dirty="0" smtClean="0"/>
              <a:t> </a:t>
            </a:r>
            <a:r>
              <a:rPr lang="ko-KR" altLang="en-US" dirty="0"/>
              <a:t>개수</a:t>
            </a:r>
            <a:r>
              <a:rPr lang="en-US" altLang="ko-KR" dirty="0"/>
              <a:t>, </a:t>
            </a:r>
            <a:r>
              <a:rPr lang="ko-KR" altLang="en-US" dirty="0"/>
              <a:t>행 개수 등 </a:t>
            </a:r>
            <a:r>
              <a:rPr lang="ko-KR" altLang="en-US" dirty="0" smtClean="0"/>
              <a:t>제한</a:t>
            </a:r>
            <a:endParaRPr lang="en-US" altLang="ko-KR" dirty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dirty="0" smtClean="0"/>
              <a:t> Excel </a:t>
            </a:r>
            <a:r>
              <a:rPr lang="ko-KR" altLang="en-US" dirty="0"/>
              <a:t>연동 기능이 모두 </a:t>
            </a:r>
            <a:r>
              <a:rPr lang="en-US" altLang="ko-KR" dirty="0"/>
              <a:t>AMO</a:t>
            </a:r>
            <a:r>
              <a:rPr lang="ko-KR" altLang="en-US" dirty="0"/>
              <a:t>로 분리되어 있음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dirty="0" smtClean="0"/>
              <a:t> </a:t>
            </a:r>
            <a:r>
              <a:rPr lang="ko-KR" altLang="en-US" dirty="0"/>
              <a:t>리포트</a:t>
            </a:r>
            <a:r>
              <a:rPr lang="en-US" altLang="ko-KR" dirty="0"/>
              <a:t>or </a:t>
            </a:r>
            <a:r>
              <a:rPr lang="ko-KR" altLang="en-US" dirty="0"/>
              <a:t>데이터 출력이 </a:t>
            </a:r>
            <a:r>
              <a:rPr lang="ko-KR" altLang="en-US" dirty="0" smtClean="0"/>
              <a:t>제한적임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5468115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7.5E-6 -1.48148E-6 L -0.10347 0.00123 L -0.13611 0.38518 " pathEditMode="relative" ptsTypes="AAA">
                                      <p:cBhvr>
                                        <p:cTn id="10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4" dur="indefinite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5" dur="indefinite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0" grpId="1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HAPTERTITLE" val="Analytics Design - Exploring"/>
  <p:tag name="CHAPTERHEADING" val="Chapter 2"/>
  <p:tag name="CHAPTERNUMBER" val="2"/>
  <p:tag name="CHAPTERLABEL" val="Chapter"/>
  <p:tag name="SECTIONLABEL" val="Section"/>
  <p:tag name="APPENDIXLABEL" val="Appendix"/>
  <p:tag name="APPENDIXSTART" val="31"/>
  <p:tag name="PPTADDIN" val="C:\Program Files (x86)\PowerServ\Templates\CDSPptAddin_2012.ppa"/>
  <p:tag name="PPTOBJECTDEFINITION" val="CDS"/>
  <p:tag name="_AMO_UNIQUEIDENTIFIER" val="Empty"/>
  <p:tag name="_AMO_REPORTCONTROLSVISIBLE" val="Empty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ITLE" val="Title Organizer"/>
  <p:tag name="SHAPETABLE" val="Group Organizer"/>
  <p:tag name="HIGHLIGHT_STYLE" val="CORPORATE_2012"/>
  <p:tag name="HIGHLIGHT_COLOR" val="16777215"/>
  <p:tag name="HIGHLIGHT_FONT_SIZE" val="24"/>
  <p:tag name="HIGHLIGHT_FONT_COLOR" val="12611584"/>
  <p:tag name="SLIDETYPE" val="Organizer"/>
  <p:tag name="SECTIONCOUNT" val="5"/>
  <p:tag name="SECTIONNUMBER" val="0"/>
</p:tagLst>
</file>

<file path=ppt/theme/theme1.xml><?xml version="1.0" encoding="utf-8"?>
<a:theme xmlns:a="http://schemas.openxmlformats.org/drawingml/2006/main" name="External_Presentation_16x9_2012">
  <a:themeElements>
    <a:clrScheme name="SAS_2012_Theme_Colors">
      <a:dk1>
        <a:srgbClr val="000000"/>
      </a:dk1>
      <a:lt1>
        <a:sysClr val="window" lastClr="FFFFFF"/>
      </a:lt1>
      <a:dk2>
        <a:srgbClr val="596267"/>
      </a:dk2>
      <a:lt2>
        <a:srgbClr val="B0B7BB"/>
      </a:lt2>
      <a:accent1>
        <a:srgbClr val="007DC3"/>
      </a:accent1>
      <a:accent2>
        <a:srgbClr val="00539B"/>
      </a:accent2>
      <a:accent3>
        <a:srgbClr val="003B76"/>
      </a:accent3>
      <a:accent4>
        <a:srgbClr val="5BCAF1"/>
      </a:accent4>
      <a:accent5>
        <a:srgbClr val="42C826"/>
      </a:accent5>
      <a:accent6>
        <a:srgbClr val="FF7E27"/>
      </a:accent6>
      <a:hlink>
        <a:srgbClr val="007DC3"/>
      </a:hlink>
      <a:folHlink>
        <a:srgbClr val="B8F7FF"/>
      </a:folHlink>
    </a:clrScheme>
    <a:fontScheme name="Essentia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>
            <a:lumMod val="40000"/>
            <a:lumOff val="60000"/>
          </a:schemeClr>
        </a:solidFill>
        <a:ln w="38100" cap="flat" cmpd="sng" algn="ctr">
          <a:solidFill>
            <a:schemeClr val="accent3">
              <a:lumMod val="40000"/>
              <a:lumOff val="60000"/>
            </a:schemeClr>
          </a:solidFill>
          <a:prstDash val="solid"/>
          <a:round/>
          <a:headEnd type="none" w="med" len="med"/>
          <a:tailEnd type="none" w="med" len="med"/>
        </a:ln>
      </a:spPr>
      <a:bodyPr rot="0" spcFirstLastPara="0" vertOverflow="overflow" horzOverflow="overflow" vert="horz" wrap="square" lIns="88900" tIns="88900" rIns="88900" bIns="889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esentation1" id="{5C2FEA12-FEBF-4CC3-A844-159305AAEC8A}" vid="{8247A46D-0ABC-425E-9EAC-AE416CF0DA46}"/>
    </a:ext>
  </a:extLst>
</a:theme>
</file>

<file path=ppt/theme/theme2.xml><?xml version="1.0" encoding="utf-8"?>
<a:theme xmlns:a="http://schemas.openxmlformats.org/drawingml/2006/main" name="External_Confidential_16x9_2012">
  <a:themeElements>
    <a:clrScheme name="SAS_2012_Theme_Colors">
      <a:dk1>
        <a:srgbClr val="000000"/>
      </a:dk1>
      <a:lt1>
        <a:sysClr val="window" lastClr="FFFFFF"/>
      </a:lt1>
      <a:dk2>
        <a:srgbClr val="596267"/>
      </a:dk2>
      <a:lt2>
        <a:srgbClr val="B0B7BB"/>
      </a:lt2>
      <a:accent1>
        <a:srgbClr val="007DC3"/>
      </a:accent1>
      <a:accent2>
        <a:srgbClr val="00539B"/>
      </a:accent2>
      <a:accent3>
        <a:srgbClr val="003B76"/>
      </a:accent3>
      <a:accent4>
        <a:srgbClr val="5BCAF1"/>
      </a:accent4>
      <a:accent5>
        <a:srgbClr val="42C826"/>
      </a:accent5>
      <a:accent6>
        <a:srgbClr val="FF7E27"/>
      </a:accent6>
      <a:hlink>
        <a:srgbClr val="007DC3"/>
      </a:hlink>
      <a:folHlink>
        <a:srgbClr val="B8F7FF"/>
      </a:folHlink>
    </a:clrScheme>
    <a:fontScheme name="Essentia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>
            <a:solidFill>
              <a:schemeClr val="accent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esentation1" id="{5C2FEA12-FEBF-4CC3-A844-159305AAEC8A}" vid="{866278CD-721D-4EDD-BAE2-9F00740FC25C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SASCorporate_2012_16x9</Template>
  <TotalTime>17540</TotalTime>
  <Words>707</Words>
  <Application>Microsoft Office PowerPoint</Application>
  <PresentationFormat>화면 슬라이드 쇼(16:9)</PresentationFormat>
  <Paragraphs>216</Paragraphs>
  <Slides>36</Slides>
  <Notes>19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36</vt:i4>
      </vt:variant>
    </vt:vector>
  </HeadingPairs>
  <TitlesOfParts>
    <vt:vector size="50" baseType="lpstr">
      <vt:lpstr>휴먼둥근헤드라인</vt:lpstr>
      <vt:lpstr>Wingdings</vt:lpstr>
      <vt:lpstr>Calibri</vt:lpstr>
      <vt:lpstr>Arial</vt:lpstr>
      <vt:lpstr>MS PGothic</vt:lpstr>
      <vt:lpstr>HY견고딕</vt:lpstr>
      <vt:lpstr>Arial Narrow</vt:lpstr>
      <vt:lpstr>Monotype Sorts</vt:lpstr>
      <vt:lpstr>Times New Roman</vt:lpstr>
      <vt:lpstr>돋움</vt:lpstr>
      <vt:lpstr>Arial Black</vt:lpstr>
      <vt:lpstr>맑은 고딕</vt:lpstr>
      <vt:lpstr>External_Presentation_16x9_2012</vt:lpstr>
      <vt:lpstr>External_Confidential_16x9_2012</vt:lpstr>
      <vt:lpstr>Web Reporting on SAS</vt:lpstr>
      <vt:lpstr>Table of contents</vt:lpstr>
      <vt:lpstr>개발 배경</vt:lpstr>
      <vt:lpstr>개발 배경</vt:lpstr>
      <vt:lpstr>개발 배경</vt:lpstr>
      <vt:lpstr>개발 배경</vt:lpstr>
      <vt:lpstr>개발 배경</vt:lpstr>
      <vt:lpstr>개발 배경</vt:lpstr>
      <vt:lpstr>Pain points with VA</vt:lpstr>
      <vt:lpstr>개발 목표</vt:lpstr>
      <vt:lpstr>필요한 라이선스</vt:lpstr>
      <vt:lpstr>필요한 라이선스</vt:lpstr>
      <vt:lpstr>필요한 라이선스</vt:lpstr>
      <vt:lpstr>기능</vt:lpstr>
      <vt:lpstr>기능</vt:lpstr>
      <vt:lpstr>기능</vt:lpstr>
      <vt:lpstr>기능</vt:lpstr>
      <vt:lpstr>기능</vt:lpstr>
      <vt:lpstr>기능</vt:lpstr>
      <vt:lpstr>기능</vt:lpstr>
      <vt:lpstr>기능</vt:lpstr>
      <vt:lpstr>기능</vt:lpstr>
      <vt:lpstr>기능</vt:lpstr>
      <vt:lpstr>기능</vt:lpstr>
      <vt:lpstr>기능</vt:lpstr>
      <vt:lpstr>기능</vt:lpstr>
      <vt:lpstr>기능</vt:lpstr>
      <vt:lpstr>기능</vt:lpstr>
      <vt:lpstr>Pain points with VA</vt:lpstr>
      <vt:lpstr>Pain points with VA</vt:lpstr>
      <vt:lpstr>기능</vt:lpstr>
      <vt:lpstr>Overcoming VA Pain points</vt:lpstr>
      <vt:lpstr>Overcoming VA Pain points</vt:lpstr>
      <vt:lpstr>Consideration</vt:lpstr>
      <vt:lpstr>demo</vt:lpstr>
      <vt:lpstr>End of Document</vt:lpstr>
    </vt:vector>
  </TitlesOfParts>
  <Company>SAS Institute Inc</Company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Jeffrey L Herman</dc:creator>
  <cp:lastModifiedBy>Young-Ho Hwang</cp:lastModifiedBy>
  <cp:revision>448</cp:revision>
  <dcterms:created xsi:type="dcterms:W3CDTF">2013-05-23T13:22:22Z</dcterms:created>
  <dcterms:modified xsi:type="dcterms:W3CDTF">2015-03-04T17:21:10Z</dcterms:modified>
</cp:coreProperties>
</file>